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8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314" r:id="rId2"/>
    <p:sldId id="1397" r:id="rId3"/>
    <p:sldId id="1377" r:id="rId4"/>
    <p:sldId id="1321" r:id="rId5"/>
    <p:sldId id="1362" r:id="rId6"/>
    <p:sldId id="1363" r:id="rId7"/>
    <p:sldId id="1378" r:id="rId8"/>
    <p:sldId id="1368" r:id="rId9"/>
    <p:sldId id="1364" r:id="rId10"/>
    <p:sldId id="1369" r:id="rId11"/>
    <p:sldId id="1375" r:id="rId12"/>
    <p:sldId id="1365" r:id="rId13"/>
    <p:sldId id="1372" r:id="rId14"/>
    <p:sldId id="1367" r:id="rId15"/>
    <p:sldId id="1379" r:id="rId16"/>
    <p:sldId id="1370" r:id="rId17"/>
    <p:sldId id="1371" r:id="rId18"/>
    <p:sldId id="1376" r:id="rId19"/>
    <p:sldId id="1380" r:id="rId20"/>
    <p:sldId id="1366" r:id="rId21"/>
    <p:sldId id="1374" r:id="rId22"/>
    <p:sldId id="137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BC8211-EAAA-5340-BD06-259CFE0F7993}" v="15" dt="2021-07-16T17:01:35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60"/>
    <p:restoredTop sz="95361"/>
  </p:normalViewPr>
  <p:slideViewPr>
    <p:cSldViewPr snapToGrid="0" snapToObjects="1">
      <p:cViewPr varScale="1">
        <p:scale>
          <a:sx n="87" d="100"/>
          <a:sy n="87" d="100"/>
        </p:scale>
        <p:origin x="8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weqi_iu_edu/Documents/_wq_C%20DATA/COACHE%20reports%20internal/Campus%20climate%20questions/climate%20slid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weqi_iu_edu/Documents/_wq_C%20DATA/COACHE%20reports%20internal/Campus%20climate%20questions/climate%20slide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weqi_iu_edu/Documents/_wq_C%20DATA/COACHE%20reports%20internal/Campus%20climate%20questions/climate%20slide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weqi_iu_edu/Documents/_wq_C%20DATA/COACHE%20reports%20internal/Campus%20climate%20questions/climate%20slide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weqi_iu_edu/Documents/_wq_C%20DATA/COACHE%20reports%20internal/Campus%20climate%20questions/climate%20slide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weqi_iu_edu/Documents/_wq_C%20DATA/COACHE%20reports%20internal/Campus%20climate%20questions/climate%20slide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weqi_iu_edu/Documents/_wq_C%20DATA/COACHE%20reports%20internal/Campus%20climate%20questions/climate%20slide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weqi_iu_edu/Documents/_wq_C%20DATA/COACHE%20reports%20internal/Campus%20climate%20questions/climate%20slid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weqi_iu_edu/Documents/_wq_C%20DATA/COACHE%20reports%20internal/Campus%20climate%20questions/climate%20slid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weqi_iu_edu/Documents/_wq_C%20DATA/COACHE%20reports%20internal/Campus%20climate%20questions/climate%20slid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weqi_iu_edu/Documents/_wq_C%20DATA/COACHE%20reports%20internal/Campus%20climate%20questions/climate%20slid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weqi_iu_edu/Documents/_wq_C%20DATA/COACHE%20reports%20internal/Campus%20climate%20questions/climate%20slid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weqi_iu_edu/Documents/_wq_C%20DATA/COACHE%20reports%20internal/Campus%20climate%20questions/climate%20slid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weqi_iu_edu/Documents/_wq_C%20DATA/COACHE%20reports%20internal/Campus%20climate%20questions/climate%20slid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weqi_iu_edu/Documents/_wq_C%20DATA/COACHE%20reports%20internal/Campus%20climate%20questions/climate%20slide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My department (or school if not in a department) is a place </a:t>
            </a:r>
            <a:endParaRPr lang="en-US" sz="1800">
              <a:effectLst/>
            </a:endParaRPr>
          </a:p>
          <a:p>
            <a:pPr>
              <a:defRPr sz="1800"/>
            </a:pPr>
            <a:r>
              <a:rPr lang="en-US" sz="1800" b="1" i="0" baseline="0">
                <a:effectLst/>
              </a:rPr>
              <a:t>where all faculty are treated with respect.</a:t>
            </a:r>
            <a:endParaRPr lang="en-US" sz="18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099912510936134"/>
          <c:y val="0.19262175561388159"/>
          <c:w val="0.76051181102362209"/>
          <c:h val="0.629564573659061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'CQ1025'!$E$4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'CQ1025'!$D$5:$D$10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'CQ1025'!$E$5:$E$10</c:f>
              <c:numCache>
                <c:formatCode>0%</c:formatCode>
                <c:ptCount val="6"/>
                <c:pt idx="0">
                  <c:v>0.17600000000000002</c:v>
                </c:pt>
                <c:pt idx="1">
                  <c:v>0.109</c:v>
                </c:pt>
                <c:pt idx="2">
                  <c:v>7.0999999999999994E-2</c:v>
                </c:pt>
                <c:pt idx="3">
                  <c:v>8.1000000000000003E-2</c:v>
                </c:pt>
                <c:pt idx="4">
                  <c:v>9.4E-2</c:v>
                </c:pt>
                <c:pt idx="5">
                  <c:v>8.6999999999999994E-2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42-C244-9F6A-48A9C14EC184}"/>
            </c:ext>
          </c:extLst>
        </c:ser>
        <c:ser>
          <c:idx val="1"/>
          <c:order val="1"/>
          <c:tx>
            <c:strRef>
              <c:f>'CQ1025'!$F$4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'CQ1025'!$D$5:$D$10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'CQ1025'!$F$5:$F$10</c:f>
              <c:numCache>
                <c:formatCode>0%</c:formatCode>
                <c:ptCount val="6"/>
                <c:pt idx="0">
                  <c:v>5.9000000000000004E-2</c:v>
                </c:pt>
                <c:pt idx="1">
                  <c:v>1.8000000000000002E-2</c:v>
                </c:pt>
                <c:pt idx="2">
                  <c:v>0.109</c:v>
                </c:pt>
                <c:pt idx="3">
                  <c:v>7.5999999999999998E-2</c:v>
                </c:pt>
                <c:pt idx="4">
                  <c:v>0.11800000000000001</c:v>
                </c:pt>
                <c:pt idx="5">
                  <c:v>9.6999999999999989E-2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42-C244-9F6A-48A9C14EC184}"/>
            </c:ext>
          </c:extLst>
        </c:ser>
        <c:ser>
          <c:idx val="2"/>
          <c:order val="2"/>
          <c:tx>
            <c:strRef>
              <c:f>'CQ1025'!$G$4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'CQ1025'!$D$5:$D$10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'CQ1025'!$G$5:$G$10</c:f>
              <c:numCache>
                <c:formatCode>0%</c:formatCode>
                <c:ptCount val="6"/>
                <c:pt idx="0">
                  <c:v>0.10800000000000001</c:v>
                </c:pt>
                <c:pt idx="1">
                  <c:v>7.2999999999999995E-2</c:v>
                </c:pt>
                <c:pt idx="2">
                  <c:v>5.2000000000000005E-2</c:v>
                </c:pt>
                <c:pt idx="3">
                  <c:v>5.9000000000000004E-2</c:v>
                </c:pt>
                <c:pt idx="4">
                  <c:v>6.2E-2</c:v>
                </c:pt>
                <c:pt idx="5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42-C244-9F6A-48A9C14EC184}"/>
            </c:ext>
          </c:extLst>
        </c:ser>
        <c:ser>
          <c:idx val="3"/>
          <c:order val="3"/>
          <c:tx>
            <c:strRef>
              <c:f>'CQ1025'!$H$4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'CQ1025'!$D$5:$D$10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'CQ1025'!$H$5:$H$10</c:f>
              <c:numCache>
                <c:formatCode>0%</c:formatCode>
                <c:ptCount val="6"/>
                <c:pt idx="0">
                  <c:v>0.34299999999999997</c:v>
                </c:pt>
                <c:pt idx="1">
                  <c:v>0.32700000000000001</c:v>
                </c:pt>
                <c:pt idx="2">
                  <c:v>0.34700000000000003</c:v>
                </c:pt>
                <c:pt idx="3">
                  <c:v>0.308</c:v>
                </c:pt>
                <c:pt idx="4">
                  <c:v>0.38200000000000001</c:v>
                </c:pt>
                <c:pt idx="5">
                  <c:v>0.34600000000000003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42-C244-9F6A-48A9C14EC184}"/>
            </c:ext>
          </c:extLst>
        </c:ser>
        <c:ser>
          <c:idx val="4"/>
          <c:order val="4"/>
          <c:tx>
            <c:strRef>
              <c:f>'CQ1025'!$I$4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'CQ1025'!$D$5:$D$10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'CQ1025'!$I$5:$I$10</c:f>
              <c:numCache>
                <c:formatCode>0%</c:formatCode>
                <c:ptCount val="6"/>
                <c:pt idx="0">
                  <c:v>0.314</c:v>
                </c:pt>
                <c:pt idx="1">
                  <c:v>0.47299999999999998</c:v>
                </c:pt>
                <c:pt idx="2">
                  <c:v>0.42</c:v>
                </c:pt>
                <c:pt idx="3">
                  <c:v>0.47700000000000004</c:v>
                </c:pt>
                <c:pt idx="4">
                  <c:v>0.34499999999999997</c:v>
                </c:pt>
                <c:pt idx="5">
                  <c:v>0.41100000000000003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42-C244-9F6A-48A9C14EC18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2078546623"/>
        <c:axId val="2078346015"/>
      </c:barChart>
      <c:catAx>
        <c:axId val="20785466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346015"/>
        <c:crosses val="autoZero"/>
        <c:auto val="1"/>
        <c:lblAlgn val="ctr"/>
        <c:lblOffset val="100"/>
        <c:noMultiLvlLbl val="0"/>
      </c:catAx>
      <c:valAx>
        <c:axId val="2078346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546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5"/>
          <c:y val="0.91307979731700206"/>
          <c:w val="0.9"/>
          <c:h val="5.8633712452610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baseline="0">
                <a:effectLst/>
              </a:rPr>
              <a:t>Indiana University Bloomington is a place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>
                <a:solidFill>
                  <a:sysClr val="windowText" lastClr="000000"/>
                </a:solidFill>
              </a:defRPr>
            </a:pPr>
            <a:r>
              <a:rPr lang="en-US" sz="1800" b="1" i="0" u="none" strike="noStrike" baseline="0">
                <a:effectLst/>
              </a:rPr>
              <a:t>where I am able to perform up to my full potential.</a:t>
            </a:r>
            <a:endParaRPr lang="en-US" sz="1800" b="1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099912510936134"/>
          <c:y val="0.19262175561388159"/>
          <c:w val="0.76051181102362209"/>
          <c:h val="0.629564573659061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CQ1027_G!$E$5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CQ1027_G!$D$6:$D$11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CQ1027_G!$E$6:$E$11</c:f>
              <c:numCache>
                <c:formatCode>0%</c:formatCode>
                <c:ptCount val="6"/>
                <c:pt idx="0">
                  <c:v>0.13300000000000001</c:v>
                </c:pt>
                <c:pt idx="1">
                  <c:v>7.6999999999999999E-2</c:v>
                </c:pt>
                <c:pt idx="2">
                  <c:v>8.1000000000000003E-2</c:v>
                </c:pt>
                <c:pt idx="3">
                  <c:v>8.4000000000000005E-2</c:v>
                </c:pt>
                <c:pt idx="4">
                  <c:v>0.09</c:v>
                </c:pt>
                <c:pt idx="5">
                  <c:v>8.6999999999999994E-2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E0-0E4C-A5ED-394BECE22B6D}"/>
            </c:ext>
          </c:extLst>
        </c:ser>
        <c:ser>
          <c:idx val="1"/>
          <c:order val="1"/>
          <c:tx>
            <c:strRef>
              <c:f>CQ1027_G!$F$5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CQ1027_G!$D$6:$D$11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CQ1027_G!$F$6:$F$11</c:f>
              <c:numCache>
                <c:formatCode>0%</c:formatCode>
                <c:ptCount val="6"/>
                <c:pt idx="0">
                  <c:v>0.17300000000000001</c:v>
                </c:pt>
                <c:pt idx="1">
                  <c:v>7.6999999999999999E-2</c:v>
                </c:pt>
                <c:pt idx="2">
                  <c:v>0.16600000000000001</c:v>
                </c:pt>
                <c:pt idx="3">
                  <c:v>0.17100000000000001</c:v>
                </c:pt>
                <c:pt idx="4">
                  <c:v>0.152</c:v>
                </c:pt>
                <c:pt idx="5">
                  <c:v>0.161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E0-0E4C-A5ED-394BECE22B6D}"/>
            </c:ext>
          </c:extLst>
        </c:ser>
        <c:ser>
          <c:idx val="2"/>
          <c:order val="2"/>
          <c:tx>
            <c:strRef>
              <c:f>CQ1027_G!$G$5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CQ1027_G!$D$6:$D$11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CQ1027_G!$G$6:$G$11</c:f>
              <c:numCache>
                <c:formatCode>0%</c:formatCode>
                <c:ptCount val="6"/>
                <c:pt idx="0">
                  <c:v>0.184</c:v>
                </c:pt>
                <c:pt idx="1">
                  <c:v>0.192</c:v>
                </c:pt>
                <c:pt idx="2">
                  <c:v>0.14000000000000001</c:v>
                </c:pt>
                <c:pt idx="3">
                  <c:v>0.126</c:v>
                </c:pt>
                <c:pt idx="4">
                  <c:v>0.17199999999999999</c:v>
                </c:pt>
                <c:pt idx="5">
                  <c:v>0.14899999999999999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E0-0E4C-A5ED-394BECE22B6D}"/>
            </c:ext>
          </c:extLst>
        </c:ser>
        <c:ser>
          <c:idx val="3"/>
          <c:order val="3"/>
          <c:tx>
            <c:strRef>
              <c:f>CQ1027_G!$H$5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CQ1027_G!$D$6:$D$11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CQ1027_G!$H$6:$H$11</c:f>
              <c:numCache>
                <c:formatCode>0%</c:formatCode>
                <c:ptCount val="6"/>
                <c:pt idx="0">
                  <c:v>0.22399999999999998</c:v>
                </c:pt>
                <c:pt idx="1">
                  <c:v>0.38500000000000001</c:v>
                </c:pt>
                <c:pt idx="2">
                  <c:v>0.34799999999999998</c:v>
                </c:pt>
                <c:pt idx="3">
                  <c:v>0.32899999999999996</c:v>
                </c:pt>
                <c:pt idx="4">
                  <c:v>0.34200000000000003</c:v>
                </c:pt>
                <c:pt idx="5">
                  <c:v>0.33500000000000002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E0-0E4C-A5ED-394BECE22B6D}"/>
            </c:ext>
          </c:extLst>
        </c:ser>
        <c:ser>
          <c:idx val="4"/>
          <c:order val="4"/>
          <c:tx>
            <c:strRef>
              <c:f>CQ1027_G!$I$5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CQ1027_G!$D$6:$D$11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CQ1027_G!$I$6:$I$11</c:f>
              <c:numCache>
                <c:formatCode>0%</c:formatCode>
                <c:ptCount val="6"/>
                <c:pt idx="0">
                  <c:v>0.28600000000000003</c:v>
                </c:pt>
                <c:pt idx="1">
                  <c:v>0.26899999999999996</c:v>
                </c:pt>
                <c:pt idx="2">
                  <c:v>0.26500000000000001</c:v>
                </c:pt>
                <c:pt idx="3">
                  <c:v>0.28999999999999998</c:v>
                </c:pt>
                <c:pt idx="4">
                  <c:v>0.24399999999999999</c:v>
                </c:pt>
                <c:pt idx="5">
                  <c:v>0.26800000000000002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E0-0E4C-A5ED-394BECE22B6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2078546623"/>
        <c:axId val="2078346015"/>
      </c:barChart>
      <c:catAx>
        <c:axId val="20785466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346015"/>
        <c:crosses val="autoZero"/>
        <c:auto val="1"/>
        <c:lblAlgn val="ctr"/>
        <c:lblOffset val="100"/>
        <c:noMultiLvlLbl val="0"/>
      </c:catAx>
      <c:valAx>
        <c:axId val="2078346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546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111111111111111E-2"/>
          <c:y val="0.91307979731700206"/>
          <c:w val="0.85777777777777775"/>
          <c:h val="5.8633712452610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baseline="0">
                <a:effectLst/>
              </a:rPr>
              <a:t>I have opportunities at Indiana University Bloomington for professional success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>
                <a:solidFill>
                  <a:sysClr val="windowText" lastClr="000000"/>
                </a:solidFill>
              </a:defRPr>
            </a:pPr>
            <a:r>
              <a:rPr lang="en-US" sz="1800" b="1" i="0" u="none" strike="noStrike" baseline="0">
                <a:effectLst/>
              </a:rPr>
              <a:t>that are similar to those of my colleagues. </a:t>
            </a:r>
            <a:endParaRPr lang="en-US" sz="1800" b="1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099912510936134"/>
          <c:y val="0.19262175561388159"/>
          <c:w val="0.76051181102362209"/>
          <c:h val="0.629564573659061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CQ1027_H!$E$5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CQ1027_H!$D$6:$D$11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CQ1027_H!$E$6:$E$11</c:f>
              <c:numCache>
                <c:formatCode>0%</c:formatCode>
                <c:ptCount val="6"/>
                <c:pt idx="0">
                  <c:v>0.13300000000000001</c:v>
                </c:pt>
                <c:pt idx="1">
                  <c:v>3.7999999999999999E-2</c:v>
                </c:pt>
                <c:pt idx="2">
                  <c:v>6.4000000000000001E-2</c:v>
                </c:pt>
                <c:pt idx="3">
                  <c:v>6.7000000000000004E-2</c:v>
                </c:pt>
                <c:pt idx="4">
                  <c:v>7.4999999999999997E-2</c:v>
                </c:pt>
                <c:pt idx="5">
                  <c:v>7.0999999999999994E-2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B1-B74B-90D6-5FB2068C4BAB}"/>
            </c:ext>
          </c:extLst>
        </c:ser>
        <c:ser>
          <c:idx val="1"/>
          <c:order val="1"/>
          <c:tx>
            <c:strRef>
              <c:f>CQ1027_H!$F$5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CQ1027_H!$D$6:$D$11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CQ1027_H!$F$6:$F$11</c:f>
              <c:numCache>
                <c:formatCode>0%</c:formatCode>
                <c:ptCount val="6"/>
                <c:pt idx="0">
                  <c:v>0.14300000000000002</c:v>
                </c:pt>
                <c:pt idx="1">
                  <c:v>9.6000000000000002E-2</c:v>
                </c:pt>
                <c:pt idx="2">
                  <c:v>0.11699999999999999</c:v>
                </c:pt>
                <c:pt idx="3">
                  <c:v>8.5999999999999993E-2</c:v>
                </c:pt>
                <c:pt idx="4">
                  <c:v>0.153</c:v>
                </c:pt>
                <c:pt idx="5">
                  <c:v>0.11900000000000001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B1-B74B-90D6-5FB2068C4BAB}"/>
            </c:ext>
          </c:extLst>
        </c:ser>
        <c:ser>
          <c:idx val="2"/>
          <c:order val="2"/>
          <c:tx>
            <c:strRef>
              <c:f>CQ1027_H!$G$5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CQ1027_H!$D$6:$D$11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CQ1027_H!$G$6:$G$11</c:f>
              <c:numCache>
                <c:formatCode>0%</c:formatCode>
                <c:ptCount val="6"/>
                <c:pt idx="0">
                  <c:v>0.153</c:v>
                </c:pt>
                <c:pt idx="1">
                  <c:v>0.154</c:v>
                </c:pt>
                <c:pt idx="2">
                  <c:v>0.13100000000000001</c:v>
                </c:pt>
                <c:pt idx="3">
                  <c:v>0.14300000000000002</c:v>
                </c:pt>
                <c:pt idx="4">
                  <c:v>0.128</c:v>
                </c:pt>
                <c:pt idx="5">
                  <c:v>0.13500000000000001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B1-B74B-90D6-5FB2068C4BAB}"/>
            </c:ext>
          </c:extLst>
        </c:ser>
        <c:ser>
          <c:idx val="3"/>
          <c:order val="3"/>
          <c:tx>
            <c:strRef>
              <c:f>CQ1027_H!$H$5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CQ1027_H!$D$6:$D$11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CQ1027_H!$H$6:$H$11</c:f>
              <c:numCache>
                <c:formatCode>0%</c:formatCode>
                <c:ptCount val="6"/>
                <c:pt idx="0">
                  <c:v>0.30599999999999999</c:v>
                </c:pt>
                <c:pt idx="1">
                  <c:v>0.42299999999999999</c:v>
                </c:pt>
                <c:pt idx="2">
                  <c:v>0.38299999999999995</c:v>
                </c:pt>
                <c:pt idx="3">
                  <c:v>0.35799999999999998</c:v>
                </c:pt>
                <c:pt idx="4">
                  <c:v>0.39299999999999996</c:v>
                </c:pt>
                <c:pt idx="5">
                  <c:v>0.376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B1-B74B-90D6-5FB2068C4BAB}"/>
            </c:ext>
          </c:extLst>
        </c:ser>
        <c:ser>
          <c:idx val="4"/>
          <c:order val="4"/>
          <c:tx>
            <c:strRef>
              <c:f>CQ1027_H!$I$5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CQ1027_H!$D$6:$D$11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CQ1027_H!$I$6:$I$11</c:f>
              <c:numCache>
                <c:formatCode>0%</c:formatCode>
                <c:ptCount val="6"/>
                <c:pt idx="0">
                  <c:v>0.26500000000000001</c:v>
                </c:pt>
                <c:pt idx="1">
                  <c:v>0.28800000000000003</c:v>
                </c:pt>
                <c:pt idx="2">
                  <c:v>0.30499999999999999</c:v>
                </c:pt>
                <c:pt idx="3">
                  <c:v>0.34600000000000003</c:v>
                </c:pt>
                <c:pt idx="4">
                  <c:v>0.253</c:v>
                </c:pt>
                <c:pt idx="5">
                  <c:v>0.29899999999999999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B1-B74B-90D6-5FB2068C4BA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2078546623"/>
        <c:axId val="2078346015"/>
      </c:barChart>
      <c:catAx>
        <c:axId val="20785466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346015"/>
        <c:crosses val="autoZero"/>
        <c:auto val="1"/>
        <c:lblAlgn val="ctr"/>
        <c:lblOffset val="100"/>
        <c:noMultiLvlLbl val="0"/>
      </c:catAx>
      <c:valAx>
        <c:axId val="2078346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546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111111111111111E-2"/>
          <c:y val="0.91307979731700206"/>
          <c:w val="0.85777777777777775"/>
          <c:h val="5.8633712452610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effectLst/>
              </a:rPr>
              <a:t>My experience at Indiana University Bloomington has had a positive influence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>
                <a:solidFill>
                  <a:sysClr val="windowText" lastClr="000000"/>
                </a:solidFill>
              </a:defRPr>
            </a:pPr>
            <a:r>
              <a:rPr lang="en-US" sz="1800" b="1">
                <a:effectLst/>
              </a:rPr>
              <a:t>on my professional growth. </a:t>
            </a:r>
          </a:p>
        </c:rich>
      </c:tx>
      <c:layout>
        <c:manualLayout>
          <c:xMode val="edge"/>
          <c:yMode val="edge"/>
          <c:x val="0.21087777777777778"/>
          <c:y val="1.62037037037037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099912510936134"/>
          <c:y val="0.19262175561388159"/>
          <c:w val="0.76051181102362209"/>
          <c:h val="0.629564573659061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CQ1027_M!$E$5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CQ1027_M!$D$6:$D$11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CQ1027_M!$E$6:$E$11</c:f>
              <c:numCache>
                <c:formatCode>0%</c:formatCode>
                <c:ptCount val="6"/>
                <c:pt idx="0">
                  <c:v>6.0999999999999999E-2</c:v>
                </c:pt>
                <c:pt idx="1">
                  <c:v>3.7999999999999999E-2</c:v>
                </c:pt>
                <c:pt idx="2">
                  <c:v>3.5000000000000003E-2</c:v>
                </c:pt>
                <c:pt idx="3">
                  <c:v>4.9000000000000002E-2</c:v>
                </c:pt>
                <c:pt idx="4">
                  <c:v>2.7000000000000003E-2</c:v>
                </c:pt>
                <c:pt idx="5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96-9B4D-AC55-D059BFCB49C8}"/>
            </c:ext>
          </c:extLst>
        </c:ser>
        <c:ser>
          <c:idx val="1"/>
          <c:order val="1"/>
          <c:tx>
            <c:strRef>
              <c:f>CQ1027_M!$F$5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CQ1027_M!$D$6:$D$11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CQ1027_M!$F$6:$F$11</c:f>
              <c:numCache>
                <c:formatCode>0%</c:formatCode>
                <c:ptCount val="6"/>
                <c:pt idx="0">
                  <c:v>0.10199999999999999</c:v>
                </c:pt>
                <c:pt idx="1">
                  <c:v>1.9E-2</c:v>
                </c:pt>
                <c:pt idx="2">
                  <c:v>8.5000000000000006E-2</c:v>
                </c:pt>
                <c:pt idx="3">
                  <c:v>7.6999999999999999E-2</c:v>
                </c:pt>
                <c:pt idx="4">
                  <c:v>0.09</c:v>
                </c:pt>
                <c:pt idx="5">
                  <c:v>8.3000000000000004E-2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96-9B4D-AC55-D059BFCB49C8}"/>
            </c:ext>
          </c:extLst>
        </c:ser>
        <c:ser>
          <c:idx val="2"/>
          <c:order val="2"/>
          <c:tx>
            <c:strRef>
              <c:f>CQ1027_M!$G$5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CQ1027_M!$D$6:$D$11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CQ1027_M!$G$6:$G$11</c:f>
              <c:numCache>
                <c:formatCode>0%</c:formatCode>
                <c:ptCount val="6"/>
                <c:pt idx="0">
                  <c:v>0.19399999999999998</c:v>
                </c:pt>
                <c:pt idx="1">
                  <c:v>9.6000000000000002E-2</c:v>
                </c:pt>
                <c:pt idx="2">
                  <c:v>0.114</c:v>
                </c:pt>
                <c:pt idx="3">
                  <c:v>0.121</c:v>
                </c:pt>
                <c:pt idx="4">
                  <c:v>0.125</c:v>
                </c:pt>
                <c:pt idx="5">
                  <c:v>0.12300000000000001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96-9B4D-AC55-D059BFCB49C8}"/>
            </c:ext>
          </c:extLst>
        </c:ser>
        <c:ser>
          <c:idx val="3"/>
          <c:order val="3"/>
          <c:tx>
            <c:strRef>
              <c:f>CQ1027_M!$H$5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CQ1027_M!$D$6:$D$11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CQ1027_M!$H$6:$H$11</c:f>
              <c:numCache>
                <c:formatCode>0%</c:formatCode>
                <c:ptCount val="6"/>
                <c:pt idx="0">
                  <c:v>0.26500000000000001</c:v>
                </c:pt>
                <c:pt idx="1">
                  <c:v>0.36499999999999999</c:v>
                </c:pt>
                <c:pt idx="2">
                  <c:v>0.35299999999999998</c:v>
                </c:pt>
                <c:pt idx="3">
                  <c:v>0.32100000000000001</c:v>
                </c:pt>
                <c:pt idx="4">
                  <c:v>0.36700000000000005</c:v>
                </c:pt>
                <c:pt idx="5">
                  <c:v>0.34299999999999997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96-9B4D-AC55-D059BFCB49C8}"/>
            </c:ext>
          </c:extLst>
        </c:ser>
        <c:ser>
          <c:idx val="4"/>
          <c:order val="4"/>
          <c:tx>
            <c:strRef>
              <c:f>CQ1027_M!$I$5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CQ1027_M!$D$6:$D$11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CQ1027_M!$I$6:$I$11</c:f>
              <c:numCache>
                <c:formatCode>0%</c:formatCode>
                <c:ptCount val="6"/>
                <c:pt idx="0">
                  <c:v>0.37799999999999995</c:v>
                </c:pt>
                <c:pt idx="1">
                  <c:v>0.48100000000000004</c:v>
                </c:pt>
                <c:pt idx="2">
                  <c:v>0.41200000000000003</c:v>
                </c:pt>
                <c:pt idx="3">
                  <c:v>0.43200000000000005</c:v>
                </c:pt>
                <c:pt idx="4">
                  <c:v>0.39200000000000002</c:v>
                </c:pt>
                <c:pt idx="5">
                  <c:v>0.41299999999999998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96-9B4D-AC55-D059BFCB49C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2078546623"/>
        <c:axId val="2078346015"/>
      </c:barChart>
      <c:catAx>
        <c:axId val="20785466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346015"/>
        <c:crosses val="autoZero"/>
        <c:auto val="1"/>
        <c:lblAlgn val="ctr"/>
        <c:lblOffset val="100"/>
        <c:noMultiLvlLbl val="0"/>
      </c:catAx>
      <c:valAx>
        <c:axId val="2078346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546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111111111111111E-2"/>
          <c:y val="0.91307979731700206"/>
          <c:w val="0.85777777777777775"/>
          <c:h val="5.8633712452610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baseline="0">
                <a:effectLst/>
              </a:rPr>
              <a:t>Indiana University Bloomington has a strong commitment to diversity, equity, and inclusion. </a:t>
            </a:r>
            <a:endParaRPr lang="en-US" sz="1800" b="1">
              <a:effectLst/>
            </a:endParaRPr>
          </a:p>
        </c:rich>
      </c:tx>
      <c:layout>
        <c:manualLayout>
          <c:xMode val="edge"/>
          <c:yMode val="edge"/>
          <c:x val="0.14145555555555556"/>
          <c:y val="1.62037037037037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099912510936134"/>
          <c:y val="0.19262175561388159"/>
          <c:w val="0.76051181102362209"/>
          <c:h val="0.629564573659061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CQ1027_C!$E$5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CQ1027_C!$D$6:$D$11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CQ1027_C!$E$6:$E$11</c:f>
              <c:numCache>
                <c:formatCode>0%</c:formatCode>
                <c:ptCount val="6"/>
                <c:pt idx="0">
                  <c:v>0.14699999999999999</c:v>
                </c:pt>
                <c:pt idx="1">
                  <c:v>3.9E-2</c:v>
                </c:pt>
                <c:pt idx="2">
                  <c:v>4.0999999999999995E-2</c:v>
                </c:pt>
                <c:pt idx="3">
                  <c:v>4.2999999999999997E-2</c:v>
                </c:pt>
                <c:pt idx="4">
                  <c:v>6.5000000000000002E-2</c:v>
                </c:pt>
                <c:pt idx="5">
                  <c:v>5.4000000000000006E-2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36-3C42-895D-9D715001F244}"/>
            </c:ext>
          </c:extLst>
        </c:ser>
        <c:ser>
          <c:idx val="1"/>
          <c:order val="1"/>
          <c:tx>
            <c:strRef>
              <c:f>CQ1027_C!$F$5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CQ1027_C!$D$6:$D$11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CQ1027_C!$F$6:$F$11</c:f>
              <c:numCache>
                <c:formatCode>0%</c:formatCode>
                <c:ptCount val="6"/>
                <c:pt idx="0">
                  <c:v>0.16800000000000001</c:v>
                </c:pt>
                <c:pt idx="1">
                  <c:v>0.11800000000000001</c:v>
                </c:pt>
                <c:pt idx="2">
                  <c:v>0.115</c:v>
                </c:pt>
                <c:pt idx="3">
                  <c:v>0.09</c:v>
                </c:pt>
                <c:pt idx="4">
                  <c:v>0.153</c:v>
                </c:pt>
                <c:pt idx="5">
                  <c:v>0.121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36-3C42-895D-9D715001F244}"/>
            </c:ext>
          </c:extLst>
        </c:ser>
        <c:ser>
          <c:idx val="2"/>
          <c:order val="2"/>
          <c:tx>
            <c:strRef>
              <c:f>CQ1027_C!$G$5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CQ1027_C!$D$6:$D$11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CQ1027_C!$G$6:$G$11</c:f>
              <c:numCache>
                <c:formatCode>0%</c:formatCode>
                <c:ptCount val="6"/>
                <c:pt idx="0">
                  <c:v>0.17899999999999999</c:v>
                </c:pt>
                <c:pt idx="1">
                  <c:v>0.19600000000000001</c:v>
                </c:pt>
                <c:pt idx="2">
                  <c:v>0.182</c:v>
                </c:pt>
                <c:pt idx="3">
                  <c:v>0.183</c:v>
                </c:pt>
                <c:pt idx="4">
                  <c:v>0.183</c:v>
                </c:pt>
                <c:pt idx="5">
                  <c:v>0.183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36-3C42-895D-9D715001F244}"/>
            </c:ext>
          </c:extLst>
        </c:ser>
        <c:ser>
          <c:idx val="3"/>
          <c:order val="3"/>
          <c:tx>
            <c:strRef>
              <c:f>CQ1027_C!$H$5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CQ1027_C!$D$6:$D$11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CQ1027_C!$H$6:$H$11</c:f>
              <c:numCache>
                <c:formatCode>0%</c:formatCode>
                <c:ptCount val="6"/>
                <c:pt idx="0">
                  <c:v>0.23199999999999998</c:v>
                </c:pt>
                <c:pt idx="1">
                  <c:v>0.373</c:v>
                </c:pt>
                <c:pt idx="2">
                  <c:v>0.39399999999999996</c:v>
                </c:pt>
                <c:pt idx="3">
                  <c:v>0.38</c:v>
                </c:pt>
                <c:pt idx="4">
                  <c:v>0.36599999999999999</c:v>
                </c:pt>
                <c:pt idx="5">
                  <c:v>0.374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36-3C42-895D-9D715001F244}"/>
            </c:ext>
          </c:extLst>
        </c:ser>
        <c:ser>
          <c:idx val="4"/>
          <c:order val="4"/>
          <c:tx>
            <c:strRef>
              <c:f>CQ1027_C!$I$5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CQ1027_C!$D$6:$D$11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CQ1027_C!$I$6:$I$11</c:f>
              <c:numCache>
                <c:formatCode>0%</c:formatCode>
                <c:ptCount val="6"/>
                <c:pt idx="0">
                  <c:v>0.27399999999999997</c:v>
                </c:pt>
                <c:pt idx="1">
                  <c:v>0.27500000000000002</c:v>
                </c:pt>
                <c:pt idx="2">
                  <c:v>0.26800000000000002</c:v>
                </c:pt>
                <c:pt idx="3">
                  <c:v>0.30499999999999999</c:v>
                </c:pt>
                <c:pt idx="4">
                  <c:v>0.23300000000000001</c:v>
                </c:pt>
                <c:pt idx="5">
                  <c:v>0.26899999999999996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036-3C42-895D-9D715001F24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2078546623"/>
        <c:axId val="2078346015"/>
      </c:barChart>
      <c:catAx>
        <c:axId val="20785466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346015"/>
        <c:crosses val="autoZero"/>
        <c:auto val="1"/>
        <c:lblAlgn val="ctr"/>
        <c:lblOffset val="100"/>
        <c:noMultiLvlLbl val="0"/>
      </c:catAx>
      <c:valAx>
        <c:axId val="2078346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546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111111111111111E-2"/>
          <c:y val="0.91307979731700206"/>
          <c:w val="0.85777777777777775"/>
          <c:h val="5.8633712452610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effectLst/>
              </a:rPr>
              <a:t>Indiana University Bloomington provides sufficient programs and resources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>
                <a:solidFill>
                  <a:sysClr val="windowText" lastClr="000000"/>
                </a:solidFill>
              </a:defRPr>
            </a:pPr>
            <a:r>
              <a:rPr lang="en-US" sz="1800" b="1">
                <a:effectLst/>
              </a:rPr>
              <a:t>to foster the success of a diverse faculty.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099912510936134"/>
          <c:y val="0.19262175561388159"/>
          <c:w val="0.76051181102362209"/>
          <c:h val="0.629564573659061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CQ1027_K!$E$5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CQ1027_K!$D$6:$D$11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CQ1027_K!$E$6:$E$11</c:f>
              <c:numCache>
                <c:formatCode>0%</c:formatCode>
                <c:ptCount val="6"/>
                <c:pt idx="0">
                  <c:v>0.17199999999999999</c:v>
                </c:pt>
                <c:pt idx="1">
                  <c:v>5.7999999999999996E-2</c:v>
                </c:pt>
                <c:pt idx="2">
                  <c:v>6.3E-2</c:v>
                </c:pt>
                <c:pt idx="3">
                  <c:v>5.5999999999999994E-2</c:v>
                </c:pt>
                <c:pt idx="4">
                  <c:v>9.6999999999999989E-2</c:v>
                </c:pt>
                <c:pt idx="5">
                  <c:v>7.5999999999999998E-2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2D-0B4B-91FB-E5BB8F17F395}"/>
            </c:ext>
          </c:extLst>
        </c:ser>
        <c:ser>
          <c:idx val="1"/>
          <c:order val="1"/>
          <c:tx>
            <c:strRef>
              <c:f>CQ1027_K!$F$5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CQ1027_K!$D$6:$D$11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CQ1027_K!$F$6:$F$11</c:f>
              <c:numCache>
                <c:formatCode>0%</c:formatCode>
                <c:ptCount val="6"/>
                <c:pt idx="0">
                  <c:v>0.20199999999999999</c:v>
                </c:pt>
                <c:pt idx="1">
                  <c:v>1.9E-2</c:v>
                </c:pt>
                <c:pt idx="2">
                  <c:v>0.19600000000000001</c:v>
                </c:pt>
                <c:pt idx="3">
                  <c:v>0.14400000000000002</c:v>
                </c:pt>
                <c:pt idx="4">
                  <c:v>0.22600000000000001</c:v>
                </c:pt>
                <c:pt idx="5">
                  <c:v>0.185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2D-0B4B-91FB-E5BB8F17F395}"/>
            </c:ext>
          </c:extLst>
        </c:ser>
        <c:ser>
          <c:idx val="2"/>
          <c:order val="2"/>
          <c:tx>
            <c:strRef>
              <c:f>CQ1027_K!$G$5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CQ1027_K!$D$6:$D$11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CQ1027_K!$G$6:$G$11</c:f>
              <c:numCache>
                <c:formatCode>0%</c:formatCode>
                <c:ptCount val="6"/>
                <c:pt idx="0">
                  <c:v>0.16200000000000001</c:v>
                </c:pt>
                <c:pt idx="1">
                  <c:v>0.26899999999999996</c:v>
                </c:pt>
                <c:pt idx="2">
                  <c:v>0.27699999999999997</c:v>
                </c:pt>
                <c:pt idx="3">
                  <c:v>0.29600000000000004</c:v>
                </c:pt>
                <c:pt idx="4">
                  <c:v>0.22899999999999998</c:v>
                </c:pt>
                <c:pt idx="5">
                  <c:v>0.26200000000000001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2D-0B4B-91FB-E5BB8F17F395}"/>
            </c:ext>
          </c:extLst>
        </c:ser>
        <c:ser>
          <c:idx val="3"/>
          <c:order val="3"/>
          <c:tx>
            <c:strRef>
              <c:f>CQ1027_K!$H$5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CQ1027_K!$D$6:$D$11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CQ1027_K!$H$6:$H$11</c:f>
              <c:numCache>
                <c:formatCode>0%</c:formatCode>
                <c:ptCount val="6"/>
                <c:pt idx="0">
                  <c:v>0.253</c:v>
                </c:pt>
                <c:pt idx="1">
                  <c:v>0.442</c:v>
                </c:pt>
                <c:pt idx="2">
                  <c:v>0.29299999999999998</c:v>
                </c:pt>
                <c:pt idx="3">
                  <c:v>0.28899999999999998</c:v>
                </c:pt>
                <c:pt idx="4">
                  <c:v>0.308</c:v>
                </c:pt>
                <c:pt idx="5">
                  <c:v>0.29799999999999999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2D-0B4B-91FB-E5BB8F17F395}"/>
            </c:ext>
          </c:extLst>
        </c:ser>
        <c:ser>
          <c:idx val="4"/>
          <c:order val="4"/>
          <c:tx>
            <c:strRef>
              <c:f>CQ1027_K!$I$5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CQ1027_K!$D$6:$D$11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CQ1027_K!$I$6:$I$11</c:f>
              <c:numCache>
                <c:formatCode>0%</c:formatCode>
                <c:ptCount val="6"/>
                <c:pt idx="0">
                  <c:v>0.21199999999999999</c:v>
                </c:pt>
                <c:pt idx="1">
                  <c:v>0.21199999999999999</c:v>
                </c:pt>
                <c:pt idx="2">
                  <c:v>0.17100000000000001</c:v>
                </c:pt>
                <c:pt idx="3">
                  <c:v>0.215</c:v>
                </c:pt>
                <c:pt idx="4">
                  <c:v>0.14000000000000001</c:v>
                </c:pt>
                <c:pt idx="5">
                  <c:v>0.17899999999999999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2D-0B4B-91FB-E5BB8F17F39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2078546623"/>
        <c:axId val="2078346015"/>
      </c:barChart>
      <c:catAx>
        <c:axId val="20785466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346015"/>
        <c:crosses val="autoZero"/>
        <c:auto val="1"/>
        <c:lblAlgn val="ctr"/>
        <c:lblOffset val="100"/>
        <c:noMultiLvlLbl val="0"/>
      </c:catAx>
      <c:valAx>
        <c:axId val="2078346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546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111111111111111E-2"/>
          <c:y val="0.91307979731700206"/>
          <c:w val="0.85777777777777775"/>
          <c:h val="5.8633712452610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effectLst/>
              </a:rPr>
              <a:t>There is too much emphasis put on issues of diversity, equity, and inclusion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>
                <a:solidFill>
                  <a:sysClr val="windowText" lastClr="000000"/>
                </a:solidFill>
              </a:defRPr>
            </a:pPr>
            <a:r>
              <a:rPr lang="en-US" sz="1800" b="1">
                <a:effectLst/>
              </a:rPr>
              <a:t>here at Indiana University Bloomington.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099912510936134"/>
          <c:y val="0.19262175561388159"/>
          <c:w val="0.76051181102362209"/>
          <c:h val="0.629564573659061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CQ1027_J!$E$5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CQ1027_J!$D$6:$D$11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CQ1027_J!$E$6:$E$11</c:f>
              <c:numCache>
                <c:formatCode>0%</c:formatCode>
                <c:ptCount val="6"/>
                <c:pt idx="0">
                  <c:v>0.59199999999999997</c:v>
                </c:pt>
                <c:pt idx="1">
                  <c:v>0.41199999999999998</c:v>
                </c:pt>
                <c:pt idx="2">
                  <c:v>0.434</c:v>
                </c:pt>
                <c:pt idx="3">
                  <c:v>0.35599999999999998</c:v>
                </c:pt>
                <c:pt idx="4">
                  <c:v>0.54900000000000004</c:v>
                </c:pt>
                <c:pt idx="5">
                  <c:v>0.45200000000000001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52-0A4A-8CC9-CB3A3A5B829A}"/>
            </c:ext>
          </c:extLst>
        </c:ser>
        <c:ser>
          <c:idx val="1"/>
          <c:order val="1"/>
          <c:tx>
            <c:strRef>
              <c:f>CQ1027_J!$F$5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CQ1027_J!$D$6:$D$11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CQ1027_J!$F$6:$F$11</c:f>
              <c:numCache>
                <c:formatCode>0%</c:formatCode>
                <c:ptCount val="6"/>
                <c:pt idx="0">
                  <c:v>0.184</c:v>
                </c:pt>
                <c:pt idx="1">
                  <c:v>0.17599999999999999</c:v>
                </c:pt>
                <c:pt idx="2">
                  <c:v>0.245</c:v>
                </c:pt>
                <c:pt idx="3">
                  <c:v>0.26</c:v>
                </c:pt>
                <c:pt idx="4">
                  <c:v>0.20699999999999999</c:v>
                </c:pt>
                <c:pt idx="5">
                  <c:v>0.23300000000000001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52-0A4A-8CC9-CB3A3A5B829A}"/>
            </c:ext>
          </c:extLst>
        </c:ser>
        <c:ser>
          <c:idx val="2"/>
          <c:order val="2"/>
          <c:tx>
            <c:strRef>
              <c:f>CQ1027_J!$G$5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CQ1027_J!$D$6:$D$11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CQ1027_J!$G$6:$G$11</c:f>
              <c:numCache>
                <c:formatCode>0%</c:formatCode>
                <c:ptCount val="6"/>
                <c:pt idx="0">
                  <c:v>0.16300000000000001</c:v>
                </c:pt>
                <c:pt idx="1">
                  <c:v>0.27500000000000002</c:v>
                </c:pt>
                <c:pt idx="2">
                  <c:v>0.20200000000000001</c:v>
                </c:pt>
                <c:pt idx="3">
                  <c:v>0.23499999999999999</c:v>
                </c:pt>
                <c:pt idx="4">
                  <c:v>0.16600000000000001</c:v>
                </c:pt>
                <c:pt idx="5">
                  <c:v>0.20200000000000001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52-0A4A-8CC9-CB3A3A5B829A}"/>
            </c:ext>
          </c:extLst>
        </c:ser>
        <c:ser>
          <c:idx val="3"/>
          <c:order val="3"/>
          <c:tx>
            <c:strRef>
              <c:f>CQ1027_J!$H$5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CQ1027_J!$D$6:$D$11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CQ1027_J!$H$6:$H$11</c:f>
              <c:numCache>
                <c:formatCode>0%</c:formatCode>
                <c:ptCount val="6"/>
                <c:pt idx="0">
                  <c:v>0.01</c:v>
                </c:pt>
                <c:pt idx="1">
                  <c:v>0.11799999999999999</c:v>
                </c:pt>
                <c:pt idx="2">
                  <c:v>8.4000000000000005E-2</c:v>
                </c:pt>
                <c:pt idx="3">
                  <c:v>9.8000000000000004E-2</c:v>
                </c:pt>
                <c:pt idx="4">
                  <c:v>5.5E-2</c:v>
                </c:pt>
                <c:pt idx="5">
                  <c:v>7.6999999999999999E-2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52-0A4A-8CC9-CB3A3A5B829A}"/>
            </c:ext>
          </c:extLst>
        </c:ser>
        <c:ser>
          <c:idx val="4"/>
          <c:order val="4"/>
          <c:tx>
            <c:strRef>
              <c:f>CQ1027_J!$I$5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CQ1027_J!$D$6:$D$11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CQ1027_J!$I$6:$I$11</c:f>
              <c:numCache>
                <c:formatCode>0%</c:formatCode>
                <c:ptCount val="6"/>
                <c:pt idx="0">
                  <c:v>5.0999999999999997E-2</c:v>
                </c:pt>
                <c:pt idx="1">
                  <c:v>0.02</c:v>
                </c:pt>
                <c:pt idx="2">
                  <c:v>3.5999999999999997E-2</c:v>
                </c:pt>
                <c:pt idx="3">
                  <c:v>5.0999999999999997E-2</c:v>
                </c:pt>
                <c:pt idx="4">
                  <c:v>2.3E-2</c:v>
                </c:pt>
                <c:pt idx="5">
                  <c:v>3.6999999999999998E-2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52-0A4A-8CC9-CB3A3A5B829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2078546623"/>
        <c:axId val="2078346015"/>
      </c:barChart>
      <c:catAx>
        <c:axId val="20785466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346015"/>
        <c:crosses val="autoZero"/>
        <c:auto val="1"/>
        <c:lblAlgn val="ctr"/>
        <c:lblOffset val="100"/>
        <c:noMultiLvlLbl val="0"/>
      </c:catAx>
      <c:valAx>
        <c:axId val="2078346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546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111111111111111E-2"/>
          <c:y val="0.91307979731700206"/>
          <c:w val="0.85777777777777775"/>
          <c:h val="5.8633712452610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Within the past year, how often (if ever) have you personally experienced </a:t>
            </a:r>
          </a:p>
          <a:p>
            <a:pPr>
              <a:defRPr sz="1800"/>
            </a:pPr>
            <a:r>
              <a:rPr lang="en-US" sz="1800" b="1" i="0" baseline="0">
                <a:effectLst/>
              </a:rPr>
              <a:t>any discriminatory behavior in your department or school </a:t>
            </a:r>
          </a:p>
          <a:p>
            <a:pPr>
              <a:defRPr sz="1800"/>
            </a:pPr>
            <a:r>
              <a:rPr lang="en-US" sz="1800" b="1" i="0" baseline="0">
                <a:effectLst/>
              </a:rPr>
              <a:t>that you believe was based on your age, race, gender, or sexual orientation?</a:t>
            </a:r>
            <a:endParaRPr lang="en-US" sz="18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099912510936134"/>
          <c:y val="0.19262175561388159"/>
          <c:w val="0.76051181102362209"/>
          <c:h val="0.629564573659061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'CQ1026'!$E$5</c:f>
              <c:strCache>
                <c:ptCount val="1"/>
                <c:pt idx="0">
                  <c:v>Frequently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'CQ1026'!$D$6:$D$11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'CQ1026'!$E$6:$E$11</c:f>
              <c:numCache>
                <c:formatCode>0%</c:formatCode>
                <c:ptCount val="6"/>
                <c:pt idx="0">
                  <c:v>4.2999999999999997E-2</c:v>
                </c:pt>
                <c:pt idx="1">
                  <c:v>3.9E-2</c:v>
                </c:pt>
                <c:pt idx="2">
                  <c:v>2.6000000000000002E-2</c:v>
                </c:pt>
                <c:pt idx="3">
                  <c:v>1.4999999999999999E-2</c:v>
                </c:pt>
                <c:pt idx="4">
                  <c:v>4.2999999999999997E-2</c:v>
                </c:pt>
                <c:pt idx="5">
                  <c:v>2.8999999999999998E-2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A4-8E4E-BF2C-1843446FDDF6}"/>
            </c:ext>
          </c:extLst>
        </c:ser>
        <c:ser>
          <c:idx val="1"/>
          <c:order val="1"/>
          <c:tx>
            <c:strRef>
              <c:f>'CQ1026'!$F$5</c:f>
              <c:strCache>
                <c:ptCount val="1"/>
                <c:pt idx="0">
                  <c:v>Regularly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'CQ1026'!$D$6:$D$11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'CQ1026'!$F$6:$F$11</c:f>
              <c:numCache>
                <c:formatCode>0%</c:formatCode>
                <c:ptCount val="6"/>
                <c:pt idx="0">
                  <c:v>0.14899999999999999</c:v>
                </c:pt>
                <c:pt idx="1">
                  <c:v>0.02</c:v>
                </c:pt>
                <c:pt idx="2">
                  <c:v>0.04</c:v>
                </c:pt>
                <c:pt idx="3">
                  <c:v>4.4999999999999998E-2</c:v>
                </c:pt>
                <c:pt idx="4">
                  <c:v>5.9000000000000004E-2</c:v>
                </c:pt>
                <c:pt idx="5">
                  <c:v>5.2000000000000005E-2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A4-8E4E-BF2C-1843446FDDF6}"/>
            </c:ext>
          </c:extLst>
        </c:ser>
        <c:ser>
          <c:idx val="2"/>
          <c:order val="2"/>
          <c:tx>
            <c:strRef>
              <c:f>'CQ1026'!$G$5</c:f>
              <c:strCache>
                <c:ptCount val="1"/>
                <c:pt idx="0">
                  <c:v>Occasionally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'CQ1026'!$D$6:$D$11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'CQ1026'!$G$6:$G$11</c:f>
              <c:numCache>
                <c:formatCode>0%</c:formatCode>
                <c:ptCount val="6"/>
                <c:pt idx="0">
                  <c:v>0.223</c:v>
                </c:pt>
                <c:pt idx="1">
                  <c:v>0.27500000000000002</c:v>
                </c:pt>
                <c:pt idx="2">
                  <c:v>0.13500000000000001</c:v>
                </c:pt>
                <c:pt idx="3">
                  <c:v>8.4000000000000005E-2</c:v>
                </c:pt>
                <c:pt idx="4">
                  <c:v>0.22500000000000001</c:v>
                </c:pt>
                <c:pt idx="5">
                  <c:v>0.155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A4-8E4E-BF2C-1843446FDDF6}"/>
            </c:ext>
          </c:extLst>
        </c:ser>
        <c:ser>
          <c:idx val="3"/>
          <c:order val="3"/>
          <c:tx>
            <c:strRef>
              <c:f>'CQ1026'!$H$5</c:f>
              <c:strCache>
                <c:ptCount val="1"/>
                <c:pt idx="0">
                  <c:v>Seldom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'CQ1026'!$D$6:$D$11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'CQ1026'!$H$6:$H$11</c:f>
              <c:numCache>
                <c:formatCode>0%</c:formatCode>
                <c:ptCount val="6"/>
                <c:pt idx="0">
                  <c:v>0.191</c:v>
                </c:pt>
                <c:pt idx="1">
                  <c:v>0.157</c:v>
                </c:pt>
                <c:pt idx="2">
                  <c:v>0.14000000000000001</c:v>
                </c:pt>
                <c:pt idx="3">
                  <c:v>0.10400000000000001</c:v>
                </c:pt>
                <c:pt idx="4">
                  <c:v>0.192</c:v>
                </c:pt>
                <c:pt idx="5">
                  <c:v>0.14699999999999999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A4-8E4E-BF2C-1843446FDDF6}"/>
            </c:ext>
          </c:extLst>
        </c:ser>
        <c:ser>
          <c:idx val="4"/>
          <c:order val="4"/>
          <c:tx>
            <c:strRef>
              <c:f>'CQ1026'!$I$5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'CQ1026'!$D$6:$D$11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'CQ1026'!$I$6:$I$11</c:f>
              <c:numCache>
                <c:formatCode>0%</c:formatCode>
                <c:ptCount val="6"/>
                <c:pt idx="0">
                  <c:v>0.39399999999999996</c:v>
                </c:pt>
                <c:pt idx="1">
                  <c:v>0.51</c:v>
                </c:pt>
                <c:pt idx="2">
                  <c:v>0.65900000000000003</c:v>
                </c:pt>
                <c:pt idx="3">
                  <c:v>0.752</c:v>
                </c:pt>
                <c:pt idx="4">
                  <c:v>0.48100000000000004</c:v>
                </c:pt>
                <c:pt idx="5">
                  <c:v>0.61799999999999999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A4-8E4E-BF2C-1843446FDDF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2078546623"/>
        <c:axId val="2078346015"/>
      </c:barChart>
      <c:catAx>
        <c:axId val="20785466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346015"/>
        <c:crosses val="autoZero"/>
        <c:auto val="1"/>
        <c:lblAlgn val="ctr"/>
        <c:lblOffset val="100"/>
        <c:noMultiLvlLbl val="0"/>
      </c:catAx>
      <c:valAx>
        <c:axId val="2078346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546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666666666666667"/>
          <c:y val="0.91307979731700206"/>
          <c:w val="0.68555555555555558"/>
          <c:h val="5.8633712452610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baseline="0">
                <a:effectLst/>
              </a:rPr>
              <a:t>I am treated with respect at Indiana University Bloomington. </a:t>
            </a:r>
            <a:endParaRPr lang="en-US" sz="1800" b="1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099912510936134"/>
          <c:y val="0.19262175561388159"/>
          <c:w val="0.76051181102362209"/>
          <c:h val="0.629564573659061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CQ1027_E!$E$5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CQ1027_E!$D$6:$D$11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CQ1027_E!$E$6:$E$11</c:f>
              <c:numCache>
                <c:formatCode>0%</c:formatCode>
                <c:ptCount val="6"/>
                <c:pt idx="0">
                  <c:v>7.2000000000000008E-2</c:v>
                </c:pt>
                <c:pt idx="1">
                  <c:v>5.7000000000000002E-2</c:v>
                </c:pt>
                <c:pt idx="2">
                  <c:v>3.7999999999999999E-2</c:v>
                </c:pt>
                <c:pt idx="3">
                  <c:v>5.2000000000000005E-2</c:v>
                </c:pt>
                <c:pt idx="4">
                  <c:v>3.5000000000000003E-2</c:v>
                </c:pt>
                <c:pt idx="5">
                  <c:v>4.4000000000000004E-2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3-8B48-B9B3-093B9191B3AD}"/>
            </c:ext>
          </c:extLst>
        </c:ser>
        <c:ser>
          <c:idx val="1"/>
          <c:order val="1"/>
          <c:tx>
            <c:strRef>
              <c:f>CQ1027_E!$F$5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CQ1027_E!$D$6:$D$11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CQ1027_E!$F$6:$F$11</c:f>
              <c:numCache>
                <c:formatCode>0%</c:formatCode>
                <c:ptCount val="6"/>
                <c:pt idx="0">
                  <c:v>0.124</c:v>
                </c:pt>
                <c:pt idx="1">
                  <c:v>5.7000000000000002E-2</c:v>
                </c:pt>
                <c:pt idx="2">
                  <c:v>9.3000000000000013E-2</c:v>
                </c:pt>
                <c:pt idx="3">
                  <c:v>7.9000000000000001E-2</c:v>
                </c:pt>
                <c:pt idx="4">
                  <c:v>0.111</c:v>
                </c:pt>
                <c:pt idx="5">
                  <c:v>9.5000000000000001E-2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53-8B48-B9B3-093B9191B3AD}"/>
            </c:ext>
          </c:extLst>
        </c:ser>
        <c:ser>
          <c:idx val="2"/>
          <c:order val="2"/>
          <c:tx>
            <c:strRef>
              <c:f>CQ1027_E!$G$5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CQ1027_E!$D$6:$D$11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CQ1027_E!$G$6:$G$11</c:f>
              <c:numCache>
                <c:formatCode>0%</c:formatCode>
                <c:ptCount val="6"/>
                <c:pt idx="0">
                  <c:v>0.124</c:v>
                </c:pt>
                <c:pt idx="1">
                  <c:v>5.7000000000000002E-2</c:v>
                </c:pt>
                <c:pt idx="2">
                  <c:v>0.126</c:v>
                </c:pt>
                <c:pt idx="3">
                  <c:v>9.9000000000000005E-2</c:v>
                </c:pt>
                <c:pt idx="4">
                  <c:v>0.14300000000000002</c:v>
                </c:pt>
                <c:pt idx="5">
                  <c:v>0.121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53-8B48-B9B3-093B9191B3AD}"/>
            </c:ext>
          </c:extLst>
        </c:ser>
        <c:ser>
          <c:idx val="3"/>
          <c:order val="3"/>
          <c:tx>
            <c:strRef>
              <c:f>CQ1027_E!$H$5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CQ1027_E!$D$6:$D$11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CQ1027_E!$H$6:$H$11</c:f>
              <c:numCache>
                <c:formatCode>0%</c:formatCode>
                <c:ptCount val="6"/>
                <c:pt idx="0">
                  <c:v>0.33</c:v>
                </c:pt>
                <c:pt idx="1">
                  <c:v>0.49099999999999999</c:v>
                </c:pt>
                <c:pt idx="2">
                  <c:v>0.39200000000000002</c:v>
                </c:pt>
                <c:pt idx="3">
                  <c:v>0.39399999999999996</c:v>
                </c:pt>
                <c:pt idx="4">
                  <c:v>0.38700000000000001</c:v>
                </c:pt>
                <c:pt idx="5">
                  <c:v>0.39100000000000001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53-8B48-B9B3-093B9191B3AD}"/>
            </c:ext>
          </c:extLst>
        </c:ser>
        <c:ser>
          <c:idx val="4"/>
          <c:order val="4"/>
          <c:tx>
            <c:strRef>
              <c:f>CQ1027_E!$I$5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CQ1027_E!$D$6:$D$11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CQ1027_E!$I$6:$I$11</c:f>
              <c:numCache>
                <c:formatCode>0%</c:formatCode>
                <c:ptCount val="6"/>
                <c:pt idx="0">
                  <c:v>0.35100000000000003</c:v>
                </c:pt>
                <c:pt idx="1">
                  <c:v>0.34</c:v>
                </c:pt>
                <c:pt idx="2">
                  <c:v>0.35100000000000003</c:v>
                </c:pt>
                <c:pt idx="3">
                  <c:v>0.376</c:v>
                </c:pt>
                <c:pt idx="4">
                  <c:v>0.32400000000000001</c:v>
                </c:pt>
                <c:pt idx="5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53-8B48-B9B3-093B9191B3A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2078546623"/>
        <c:axId val="2078346015"/>
      </c:barChart>
      <c:catAx>
        <c:axId val="20785466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346015"/>
        <c:crosses val="autoZero"/>
        <c:auto val="1"/>
        <c:lblAlgn val="ctr"/>
        <c:lblOffset val="100"/>
        <c:noMultiLvlLbl val="0"/>
      </c:catAx>
      <c:valAx>
        <c:axId val="2078346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546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111111111111111E-2"/>
          <c:y val="0.91307979731700206"/>
          <c:w val="0.85777777777777775"/>
          <c:h val="5.8633712452610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I feel valued as an individual at Indiana University Bloomington. </a:t>
            </a:r>
            <a:endParaRPr lang="en-US" sz="18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099912510936134"/>
          <c:y val="0.19262175561388159"/>
          <c:w val="0.76051181102362209"/>
          <c:h val="0.629564573659061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CQ1027_A!$E$5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CQ1027_A!$D$6:$D$11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CQ1027_A!$E$6:$E$11</c:f>
              <c:numCache>
                <c:formatCode>0%</c:formatCode>
                <c:ptCount val="6"/>
                <c:pt idx="0">
                  <c:v>0.153</c:v>
                </c:pt>
                <c:pt idx="1">
                  <c:v>7.6999999999999999E-2</c:v>
                </c:pt>
                <c:pt idx="2">
                  <c:v>7.5999999999999998E-2</c:v>
                </c:pt>
                <c:pt idx="3">
                  <c:v>8.8999999999999996E-2</c:v>
                </c:pt>
                <c:pt idx="4">
                  <c:v>8.2000000000000003E-2</c:v>
                </c:pt>
                <c:pt idx="5">
                  <c:v>8.5999999999999993E-2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B6-BB4D-8A8D-52B63021BC30}"/>
            </c:ext>
          </c:extLst>
        </c:ser>
        <c:ser>
          <c:idx val="1"/>
          <c:order val="1"/>
          <c:tx>
            <c:strRef>
              <c:f>CQ1027_A!$F$5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CQ1027_A!$D$6:$D$11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CQ1027_A!$F$6:$F$11</c:f>
              <c:numCache>
                <c:formatCode>0%</c:formatCode>
                <c:ptCount val="6"/>
                <c:pt idx="0">
                  <c:v>0.153</c:v>
                </c:pt>
                <c:pt idx="1">
                  <c:v>5.8000000000000003E-2</c:v>
                </c:pt>
                <c:pt idx="2">
                  <c:v>0.122</c:v>
                </c:pt>
                <c:pt idx="3">
                  <c:v>0.104</c:v>
                </c:pt>
                <c:pt idx="4">
                  <c:v>0.14000000000000001</c:v>
                </c:pt>
                <c:pt idx="5">
                  <c:v>0.121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B6-BB4D-8A8D-52B63021BC30}"/>
            </c:ext>
          </c:extLst>
        </c:ser>
        <c:ser>
          <c:idx val="2"/>
          <c:order val="2"/>
          <c:tx>
            <c:strRef>
              <c:f>CQ1027_A!$G$5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CQ1027_A!$D$6:$D$11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CQ1027_A!$G$6:$G$11</c:f>
              <c:numCache>
                <c:formatCode>0%</c:formatCode>
                <c:ptCount val="6"/>
                <c:pt idx="0">
                  <c:v>0.184</c:v>
                </c:pt>
                <c:pt idx="1">
                  <c:v>0.192</c:v>
                </c:pt>
                <c:pt idx="2">
                  <c:v>0.14799999999999999</c:v>
                </c:pt>
                <c:pt idx="3">
                  <c:v>0.14099999999999999</c:v>
                </c:pt>
                <c:pt idx="4">
                  <c:v>0.17</c:v>
                </c:pt>
                <c:pt idx="5">
                  <c:v>0.155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B6-BB4D-8A8D-52B63021BC30}"/>
            </c:ext>
          </c:extLst>
        </c:ser>
        <c:ser>
          <c:idx val="3"/>
          <c:order val="3"/>
          <c:tx>
            <c:strRef>
              <c:f>CQ1027_A!$H$5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CQ1027_A!$D$6:$D$11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CQ1027_A!$H$6:$H$11</c:f>
              <c:numCache>
                <c:formatCode>0%</c:formatCode>
                <c:ptCount val="6"/>
                <c:pt idx="0">
                  <c:v>0.29599999999999999</c:v>
                </c:pt>
                <c:pt idx="1">
                  <c:v>0.28799999999999998</c:v>
                </c:pt>
                <c:pt idx="2">
                  <c:v>0.371</c:v>
                </c:pt>
                <c:pt idx="3">
                  <c:v>0.35599999999999998</c:v>
                </c:pt>
                <c:pt idx="4">
                  <c:v>0.35899999999999999</c:v>
                </c:pt>
                <c:pt idx="5">
                  <c:v>0.35699999999999998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B6-BB4D-8A8D-52B63021BC30}"/>
            </c:ext>
          </c:extLst>
        </c:ser>
        <c:ser>
          <c:idx val="4"/>
          <c:order val="4"/>
          <c:tx>
            <c:strRef>
              <c:f>CQ1027_A!$I$5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CQ1027_A!$D$6:$D$11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CQ1027_A!$I$6:$I$11</c:f>
              <c:numCache>
                <c:formatCode>0%</c:formatCode>
                <c:ptCount val="6"/>
                <c:pt idx="0">
                  <c:v>0.214</c:v>
                </c:pt>
                <c:pt idx="1">
                  <c:v>0.38500000000000001</c:v>
                </c:pt>
                <c:pt idx="2">
                  <c:v>0.28299999999999997</c:v>
                </c:pt>
                <c:pt idx="3">
                  <c:v>0.311</c:v>
                </c:pt>
                <c:pt idx="4">
                  <c:v>0.249</c:v>
                </c:pt>
                <c:pt idx="5">
                  <c:v>0.28100000000000003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B6-BB4D-8A8D-52B63021BC3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2078546623"/>
        <c:axId val="2078346015"/>
      </c:barChart>
      <c:catAx>
        <c:axId val="20785466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346015"/>
        <c:crosses val="autoZero"/>
        <c:auto val="1"/>
        <c:lblAlgn val="ctr"/>
        <c:lblOffset val="100"/>
        <c:noMultiLvlLbl val="0"/>
      </c:catAx>
      <c:valAx>
        <c:axId val="2078346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546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111111111111111E-2"/>
          <c:y val="0.91307979731700206"/>
          <c:w val="0.85777777777777775"/>
          <c:h val="5.8633712452610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baseline="0">
                <a:effectLst/>
              </a:rPr>
              <a:t>I feel others don't value my opinions at Indiana University Bloomington.</a:t>
            </a:r>
            <a:r>
              <a:rPr lang="en-US" sz="1800" b="1" i="0" u="none" strike="noStrike" baseline="0"/>
              <a:t> </a:t>
            </a:r>
            <a:endParaRPr lang="en-US" sz="1800" b="1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099912510936134"/>
          <c:y val="0.19262175561388159"/>
          <c:w val="0.76051181102362209"/>
          <c:h val="0.629564573659061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CQ1027_F!$E$5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CQ1027_F!$D$6:$D$11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CQ1027_F!$E$6:$E$11</c:f>
              <c:numCache>
                <c:formatCode>0%</c:formatCode>
                <c:ptCount val="6"/>
                <c:pt idx="0">
                  <c:v>0.26300000000000001</c:v>
                </c:pt>
                <c:pt idx="1">
                  <c:v>0.26899999999999996</c:v>
                </c:pt>
                <c:pt idx="2">
                  <c:v>0.252</c:v>
                </c:pt>
                <c:pt idx="3">
                  <c:v>0.29499999999999998</c:v>
                </c:pt>
                <c:pt idx="4">
                  <c:v>0.21100000000000002</c:v>
                </c:pt>
                <c:pt idx="5">
                  <c:v>0.254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2F-DE42-910C-7047E4DB5A53}"/>
            </c:ext>
          </c:extLst>
        </c:ser>
        <c:ser>
          <c:idx val="1"/>
          <c:order val="1"/>
          <c:tx>
            <c:strRef>
              <c:f>CQ1027_F!$F$5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CQ1027_F!$D$6:$D$11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CQ1027_F!$F$6:$F$11</c:f>
              <c:numCache>
                <c:formatCode>0%</c:formatCode>
                <c:ptCount val="6"/>
                <c:pt idx="0">
                  <c:v>0.16800000000000001</c:v>
                </c:pt>
                <c:pt idx="1">
                  <c:v>0.308</c:v>
                </c:pt>
                <c:pt idx="2">
                  <c:v>0.32200000000000001</c:v>
                </c:pt>
                <c:pt idx="3">
                  <c:v>0.32</c:v>
                </c:pt>
                <c:pt idx="4">
                  <c:v>0.28600000000000003</c:v>
                </c:pt>
                <c:pt idx="5">
                  <c:v>0.30299999999999999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2F-DE42-910C-7047E4DB5A53}"/>
            </c:ext>
          </c:extLst>
        </c:ser>
        <c:ser>
          <c:idx val="2"/>
          <c:order val="2"/>
          <c:tx>
            <c:strRef>
              <c:f>CQ1027_F!$G$5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CQ1027_F!$D$6:$D$11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CQ1027_F!$G$6:$G$11</c:f>
              <c:numCache>
                <c:formatCode>0%</c:formatCode>
                <c:ptCount val="6"/>
                <c:pt idx="0">
                  <c:v>0.21100000000000002</c:v>
                </c:pt>
                <c:pt idx="1">
                  <c:v>0.21199999999999999</c:v>
                </c:pt>
                <c:pt idx="2">
                  <c:v>0.187</c:v>
                </c:pt>
                <c:pt idx="3">
                  <c:v>0.155</c:v>
                </c:pt>
                <c:pt idx="4">
                  <c:v>0.22899999999999998</c:v>
                </c:pt>
                <c:pt idx="5">
                  <c:v>0.191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2F-DE42-910C-7047E4DB5A53}"/>
            </c:ext>
          </c:extLst>
        </c:ser>
        <c:ser>
          <c:idx val="3"/>
          <c:order val="3"/>
          <c:tx>
            <c:strRef>
              <c:f>CQ1027_F!$H$5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CQ1027_F!$D$6:$D$11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CQ1027_F!$H$6:$H$11</c:f>
              <c:numCache>
                <c:formatCode>0%</c:formatCode>
                <c:ptCount val="6"/>
                <c:pt idx="0">
                  <c:v>0.24199999999999999</c:v>
                </c:pt>
                <c:pt idx="1">
                  <c:v>0.115</c:v>
                </c:pt>
                <c:pt idx="2">
                  <c:v>0.17</c:v>
                </c:pt>
                <c:pt idx="3">
                  <c:v>0.17</c:v>
                </c:pt>
                <c:pt idx="4">
                  <c:v>0.18100000000000002</c:v>
                </c:pt>
                <c:pt idx="5">
                  <c:v>0.17499999999999999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2F-DE42-910C-7047E4DB5A53}"/>
            </c:ext>
          </c:extLst>
        </c:ser>
        <c:ser>
          <c:idx val="4"/>
          <c:order val="4"/>
          <c:tx>
            <c:strRef>
              <c:f>CQ1027_F!$I$5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CQ1027_F!$D$6:$D$11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CQ1027_F!$I$6:$I$11</c:f>
              <c:numCache>
                <c:formatCode>0%</c:formatCode>
                <c:ptCount val="6"/>
                <c:pt idx="0">
                  <c:v>0.11599999999999999</c:v>
                </c:pt>
                <c:pt idx="1">
                  <c:v>9.6000000000000002E-2</c:v>
                </c:pt>
                <c:pt idx="2">
                  <c:v>6.9000000000000006E-2</c:v>
                </c:pt>
                <c:pt idx="3">
                  <c:v>0.06</c:v>
                </c:pt>
                <c:pt idx="4">
                  <c:v>9.3000000000000013E-2</c:v>
                </c:pt>
                <c:pt idx="5">
                  <c:v>7.5999999999999998E-2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2F-DE42-910C-7047E4DB5A5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2078546623"/>
        <c:axId val="2078346015"/>
      </c:barChart>
      <c:catAx>
        <c:axId val="20785466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346015"/>
        <c:crosses val="autoZero"/>
        <c:auto val="1"/>
        <c:lblAlgn val="ctr"/>
        <c:lblOffset val="100"/>
        <c:noMultiLvlLbl val="0"/>
      </c:catAx>
      <c:valAx>
        <c:axId val="2078346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546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111111111111111E-2"/>
          <c:y val="0.91307979731700206"/>
          <c:w val="0.85777777777777775"/>
          <c:h val="5.8633712452610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effectLst/>
              </a:rPr>
              <a:t>I have to work harder than others to be valued equally at Indiana University Bloomington. </a:t>
            </a:r>
          </a:p>
        </c:rich>
      </c:tx>
      <c:layout>
        <c:manualLayout>
          <c:xMode val="edge"/>
          <c:yMode val="edge"/>
          <c:x val="0.14643333333333336"/>
          <c:y val="1.85185185185185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099912510936134"/>
          <c:y val="0.19262175561388159"/>
          <c:w val="0.76051181102362209"/>
          <c:h val="0.629564573659061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CQ1027_L!$E$5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CQ1027_L!$D$6:$D$11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CQ1027_L!$E$6:$E$11</c:f>
              <c:numCache>
                <c:formatCode>0%</c:formatCode>
                <c:ptCount val="6"/>
                <c:pt idx="0">
                  <c:v>0.188</c:v>
                </c:pt>
                <c:pt idx="1">
                  <c:v>0.115</c:v>
                </c:pt>
                <c:pt idx="2">
                  <c:v>0.20399999999999999</c:v>
                </c:pt>
                <c:pt idx="3">
                  <c:v>0.23199999999999998</c:v>
                </c:pt>
                <c:pt idx="4">
                  <c:v>0.161</c:v>
                </c:pt>
                <c:pt idx="5">
                  <c:v>0.19600000000000001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A-FA43-9EAF-3CD94D4E170C}"/>
            </c:ext>
          </c:extLst>
        </c:ser>
        <c:ser>
          <c:idx val="1"/>
          <c:order val="1"/>
          <c:tx>
            <c:strRef>
              <c:f>CQ1027_L!$F$5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CQ1027_L!$D$6:$D$11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CQ1027_L!$F$6:$F$11</c:f>
              <c:numCache>
                <c:formatCode>0%</c:formatCode>
                <c:ptCount val="6"/>
                <c:pt idx="0">
                  <c:v>8.3000000000000004E-2</c:v>
                </c:pt>
                <c:pt idx="1">
                  <c:v>0.17300000000000001</c:v>
                </c:pt>
                <c:pt idx="2">
                  <c:v>0.24199999999999999</c:v>
                </c:pt>
                <c:pt idx="3">
                  <c:v>0.25900000000000001</c:v>
                </c:pt>
                <c:pt idx="4">
                  <c:v>0.17800000000000002</c:v>
                </c:pt>
                <c:pt idx="5">
                  <c:v>0.21899999999999997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7A-FA43-9EAF-3CD94D4E170C}"/>
            </c:ext>
          </c:extLst>
        </c:ser>
        <c:ser>
          <c:idx val="2"/>
          <c:order val="2"/>
          <c:tx>
            <c:strRef>
              <c:f>CQ1027_L!$G$5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CQ1027_L!$D$6:$D$11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CQ1027_L!$G$6:$G$11</c:f>
              <c:numCache>
                <c:formatCode>0%</c:formatCode>
                <c:ptCount val="6"/>
                <c:pt idx="0">
                  <c:v>0.188</c:v>
                </c:pt>
                <c:pt idx="1">
                  <c:v>0.21199999999999999</c:v>
                </c:pt>
                <c:pt idx="2">
                  <c:v>0.22500000000000001</c:v>
                </c:pt>
                <c:pt idx="3">
                  <c:v>0.214</c:v>
                </c:pt>
                <c:pt idx="4">
                  <c:v>0.22600000000000001</c:v>
                </c:pt>
                <c:pt idx="5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7A-FA43-9EAF-3CD94D4E170C}"/>
            </c:ext>
          </c:extLst>
        </c:ser>
        <c:ser>
          <c:idx val="3"/>
          <c:order val="3"/>
          <c:tx>
            <c:strRef>
              <c:f>CQ1027_L!$H$5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CQ1027_L!$D$6:$D$11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CQ1027_L!$H$6:$H$11</c:f>
              <c:numCache>
                <c:formatCode>0%</c:formatCode>
                <c:ptCount val="6"/>
                <c:pt idx="0">
                  <c:v>0.25</c:v>
                </c:pt>
                <c:pt idx="1">
                  <c:v>0.26899999999999996</c:v>
                </c:pt>
                <c:pt idx="2">
                  <c:v>0.19899999999999998</c:v>
                </c:pt>
                <c:pt idx="3">
                  <c:v>0.161</c:v>
                </c:pt>
                <c:pt idx="4">
                  <c:v>0.25900000000000001</c:v>
                </c:pt>
                <c:pt idx="5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7A-FA43-9EAF-3CD94D4E170C}"/>
            </c:ext>
          </c:extLst>
        </c:ser>
        <c:ser>
          <c:idx val="4"/>
          <c:order val="4"/>
          <c:tx>
            <c:strRef>
              <c:f>CQ1027_L!$I$5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CQ1027_L!$D$6:$D$11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CQ1027_L!$I$6:$I$11</c:f>
              <c:numCache>
                <c:formatCode>0%</c:formatCode>
                <c:ptCount val="6"/>
                <c:pt idx="0">
                  <c:v>0.29199999999999998</c:v>
                </c:pt>
                <c:pt idx="1">
                  <c:v>0.23100000000000001</c:v>
                </c:pt>
                <c:pt idx="2">
                  <c:v>0.13</c:v>
                </c:pt>
                <c:pt idx="3">
                  <c:v>0.13400000000000001</c:v>
                </c:pt>
                <c:pt idx="4">
                  <c:v>0.17600000000000002</c:v>
                </c:pt>
                <c:pt idx="5">
                  <c:v>0.156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7A-FA43-9EAF-3CD94D4E170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2078546623"/>
        <c:axId val="2078346015"/>
      </c:barChart>
      <c:catAx>
        <c:axId val="20785466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346015"/>
        <c:crosses val="autoZero"/>
        <c:auto val="1"/>
        <c:lblAlgn val="ctr"/>
        <c:lblOffset val="100"/>
        <c:noMultiLvlLbl val="0"/>
      </c:catAx>
      <c:valAx>
        <c:axId val="2078346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546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111111111111111E-2"/>
          <c:y val="0.91307979731700206"/>
          <c:w val="0.85777777777777775"/>
          <c:h val="5.8633712452610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baseline="0">
                <a:effectLst/>
              </a:rPr>
              <a:t>I feel I belong at Indiana University Bloomington.</a:t>
            </a:r>
            <a:r>
              <a:rPr lang="en-US" sz="1800" b="1" i="0" u="none" strike="noStrike" baseline="0"/>
              <a:t> </a:t>
            </a:r>
            <a:endParaRPr lang="en-US" sz="1800" b="1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099912510936134"/>
          <c:y val="0.19262175561388159"/>
          <c:w val="0.76051181102362209"/>
          <c:h val="0.629564573659061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CQ1027_B!$E$5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CQ1027_B!$D$6:$D$11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CQ1027_B!$E$6:$E$11</c:f>
              <c:numCache>
                <c:formatCode>0%</c:formatCode>
                <c:ptCount val="6"/>
                <c:pt idx="0">
                  <c:v>0.155</c:v>
                </c:pt>
                <c:pt idx="1">
                  <c:v>9.6000000000000002E-2</c:v>
                </c:pt>
                <c:pt idx="2">
                  <c:v>5.2999999999999999E-2</c:v>
                </c:pt>
                <c:pt idx="3">
                  <c:v>7.6999999999999999E-2</c:v>
                </c:pt>
                <c:pt idx="4">
                  <c:v>0.06</c:v>
                </c:pt>
                <c:pt idx="5">
                  <c:v>6.8000000000000005E-2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2D-E540-8168-CE3A7D91746F}"/>
            </c:ext>
          </c:extLst>
        </c:ser>
        <c:ser>
          <c:idx val="1"/>
          <c:order val="1"/>
          <c:tx>
            <c:strRef>
              <c:f>CQ1027_B!$F$5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CQ1027_B!$D$6:$D$11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CQ1027_B!$F$6:$F$11</c:f>
              <c:numCache>
                <c:formatCode>0%</c:formatCode>
                <c:ptCount val="6"/>
                <c:pt idx="0">
                  <c:v>0.113</c:v>
                </c:pt>
                <c:pt idx="1">
                  <c:v>1.9E-2</c:v>
                </c:pt>
                <c:pt idx="2">
                  <c:v>8.6999999999999994E-2</c:v>
                </c:pt>
                <c:pt idx="3">
                  <c:v>7.6999999999999999E-2</c:v>
                </c:pt>
                <c:pt idx="4">
                  <c:v>9.5000000000000001E-2</c:v>
                </c:pt>
                <c:pt idx="5">
                  <c:v>8.5999999999999993E-2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2D-E540-8168-CE3A7D91746F}"/>
            </c:ext>
          </c:extLst>
        </c:ser>
        <c:ser>
          <c:idx val="2"/>
          <c:order val="2"/>
          <c:tx>
            <c:strRef>
              <c:f>CQ1027_B!$G$5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CQ1027_B!$D$6:$D$11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CQ1027_B!$G$6:$G$11</c:f>
              <c:numCache>
                <c:formatCode>0%</c:formatCode>
                <c:ptCount val="6"/>
                <c:pt idx="0">
                  <c:v>0.247</c:v>
                </c:pt>
                <c:pt idx="1">
                  <c:v>0.28800000000000003</c:v>
                </c:pt>
                <c:pt idx="2">
                  <c:v>0.16800000000000001</c:v>
                </c:pt>
                <c:pt idx="3">
                  <c:v>0.16899999999999998</c:v>
                </c:pt>
                <c:pt idx="4">
                  <c:v>0.20300000000000001</c:v>
                </c:pt>
                <c:pt idx="5">
                  <c:v>0.185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2D-E540-8168-CE3A7D91746F}"/>
            </c:ext>
          </c:extLst>
        </c:ser>
        <c:ser>
          <c:idx val="3"/>
          <c:order val="3"/>
          <c:tx>
            <c:strRef>
              <c:f>CQ1027_B!$H$5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CQ1027_B!$D$6:$D$11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CQ1027_B!$H$6:$H$11</c:f>
              <c:numCache>
                <c:formatCode>0%</c:formatCode>
                <c:ptCount val="6"/>
                <c:pt idx="0">
                  <c:v>0.23699999999999999</c:v>
                </c:pt>
                <c:pt idx="1">
                  <c:v>0.26899999999999996</c:v>
                </c:pt>
                <c:pt idx="2">
                  <c:v>0.35399999999999998</c:v>
                </c:pt>
                <c:pt idx="3">
                  <c:v>0.32799999999999996</c:v>
                </c:pt>
                <c:pt idx="4">
                  <c:v>0.34299999999999997</c:v>
                </c:pt>
                <c:pt idx="5">
                  <c:v>0.33500000000000002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2D-E540-8168-CE3A7D91746F}"/>
            </c:ext>
          </c:extLst>
        </c:ser>
        <c:ser>
          <c:idx val="4"/>
          <c:order val="4"/>
          <c:tx>
            <c:strRef>
              <c:f>CQ1027_B!$I$5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CQ1027_B!$D$6:$D$11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CQ1027_B!$I$6:$I$11</c:f>
              <c:numCache>
                <c:formatCode>0%</c:formatCode>
                <c:ptCount val="6"/>
                <c:pt idx="0">
                  <c:v>0.247</c:v>
                </c:pt>
                <c:pt idx="1">
                  <c:v>0.32700000000000001</c:v>
                </c:pt>
                <c:pt idx="2">
                  <c:v>0.33700000000000002</c:v>
                </c:pt>
                <c:pt idx="3">
                  <c:v>0.35</c:v>
                </c:pt>
                <c:pt idx="4">
                  <c:v>0.3</c:v>
                </c:pt>
                <c:pt idx="5">
                  <c:v>0.32600000000000001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2D-E540-8168-CE3A7D91746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2078546623"/>
        <c:axId val="2078346015"/>
      </c:barChart>
      <c:catAx>
        <c:axId val="20785466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346015"/>
        <c:crosses val="autoZero"/>
        <c:auto val="1"/>
        <c:lblAlgn val="ctr"/>
        <c:lblOffset val="100"/>
        <c:noMultiLvlLbl val="0"/>
      </c:catAx>
      <c:valAx>
        <c:axId val="2078346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546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111111111111111E-2"/>
          <c:y val="0.91307979731700206"/>
          <c:w val="0.85777777777777775"/>
          <c:h val="5.8633712452610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effectLst/>
              </a:rPr>
              <a:t>I have found one or more communities or groups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>
                <a:solidFill>
                  <a:sysClr val="windowText" lastClr="000000"/>
                </a:solidFill>
              </a:defRPr>
            </a:pPr>
            <a:r>
              <a:rPr lang="en-US" sz="1800" b="1">
                <a:effectLst/>
              </a:rPr>
              <a:t>where I feel I belong at Indiana University Bloomington.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099912510936134"/>
          <c:y val="0.19262175561388159"/>
          <c:w val="0.76051181102362209"/>
          <c:h val="0.629564573659061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CQ1027_I!$E$5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CQ1027_I!$D$6:$D$11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CQ1027_I!$E$6:$E$11</c:f>
              <c:numCache>
                <c:formatCode>0%</c:formatCode>
                <c:ptCount val="6"/>
                <c:pt idx="0">
                  <c:v>8.199999999999999E-2</c:v>
                </c:pt>
                <c:pt idx="1">
                  <c:v>0.14000000000000001</c:v>
                </c:pt>
                <c:pt idx="2">
                  <c:v>0.04</c:v>
                </c:pt>
                <c:pt idx="3">
                  <c:v>4.8000000000000001E-2</c:v>
                </c:pt>
                <c:pt idx="4">
                  <c:v>5.5999999999999994E-2</c:v>
                </c:pt>
                <c:pt idx="5">
                  <c:v>5.2000000000000005E-2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7E-9E4C-9143-994E4973615C}"/>
            </c:ext>
          </c:extLst>
        </c:ser>
        <c:ser>
          <c:idx val="1"/>
          <c:order val="1"/>
          <c:tx>
            <c:strRef>
              <c:f>CQ1027_I!$F$5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CQ1027_I!$D$6:$D$11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CQ1027_I!$F$6:$F$11</c:f>
              <c:numCache>
                <c:formatCode>0%</c:formatCode>
                <c:ptCount val="6"/>
                <c:pt idx="0">
                  <c:v>0.18600000000000003</c:v>
                </c:pt>
                <c:pt idx="1">
                  <c:v>0.14000000000000001</c:v>
                </c:pt>
                <c:pt idx="2">
                  <c:v>8.5999999999999993E-2</c:v>
                </c:pt>
                <c:pt idx="3">
                  <c:v>9.8000000000000004E-2</c:v>
                </c:pt>
                <c:pt idx="4">
                  <c:v>0.106</c:v>
                </c:pt>
                <c:pt idx="5">
                  <c:v>0.10199999999999999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7E-9E4C-9143-994E4973615C}"/>
            </c:ext>
          </c:extLst>
        </c:ser>
        <c:ser>
          <c:idx val="2"/>
          <c:order val="2"/>
          <c:tx>
            <c:strRef>
              <c:f>CQ1027_I!$G$5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CQ1027_I!$D$6:$D$11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CQ1027_I!$G$6:$G$11</c:f>
              <c:numCache>
                <c:formatCode>0%</c:formatCode>
                <c:ptCount val="6"/>
                <c:pt idx="0">
                  <c:v>0.19600000000000001</c:v>
                </c:pt>
                <c:pt idx="1">
                  <c:v>0.26</c:v>
                </c:pt>
                <c:pt idx="2">
                  <c:v>0.182</c:v>
                </c:pt>
                <c:pt idx="3">
                  <c:v>0.21299999999999999</c:v>
                </c:pt>
                <c:pt idx="4">
                  <c:v>0.16500000000000001</c:v>
                </c:pt>
                <c:pt idx="5">
                  <c:v>0.18899999999999997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7E-9E4C-9143-994E4973615C}"/>
            </c:ext>
          </c:extLst>
        </c:ser>
        <c:ser>
          <c:idx val="3"/>
          <c:order val="3"/>
          <c:tx>
            <c:strRef>
              <c:f>CQ1027_I!$H$5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CQ1027_I!$D$6:$D$11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CQ1027_I!$H$6:$H$11</c:f>
              <c:numCache>
                <c:formatCode>0%</c:formatCode>
                <c:ptCount val="6"/>
                <c:pt idx="0">
                  <c:v>0.28899999999999998</c:v>
                </c:pt>
                <c:pt idx="1">
                  <c:v>0.28000000000000003</c:v>
                </c:pt>
                <c:pt idx="2">
                  <c:v>0.41</c:v>
                </c:pt>
                <c:pt idx="3">
                  <c:v>0.36799999999999999</c:v>
                </c:pt>
                <c:pt idx="4">
                  <c:v>0.40500000000000003</c:v>
                </c:pt>
                <c:pt idx="5">
                  <c:v>0.38700000000000001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7E-9E4C-9143-994E4973615C}"/>
            </c:ext>
          </c:extLst>
        </c:ser>
        <c:ser>
          <c:idx val="4"/>
          <c:order val="4"/>
          <c:tx>
            <c:strRef>
              <c:f>CQ1027_I!$I$5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CQ1027_I!$D$6:$D$11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CQ1027_I!$I$6:$I$11</c:f>
              <c:numCache>
                <c:formatCode>0%</c:formatCode>
                <c:ptCount val="6"/>
                <c:pt idx="0">
                  <c:v>0.247</c:v>
                </c:pt>
                <c:pt idx="1">
                  <c:v>0.18</c:v>
                </c:pt>
                <c:pt idx="2">
                  <c:v>0.28100000000000003</c:v>
                </c:pt>
                <c:pt idx="3">
                  <c:v>0.27300000000000002</c:v>
                </c:pt>
                <c:pt idx="4">
                  <c:v>0.26800000000000002</c:v>
                </c:pt>
                <c:pt idx="5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7E-9E4C-9143-994E4973615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2078546623"/>
        <c:axId val="2078346015"/>
      </c:barChart>
      <c:catAx>
        <c:axId val="20785466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346015"/>
        <c:crosses val="autoZero"/>
        <c:auto val="1"/>
        <c:lblAlgn val="ctr"/>
        <c:lblOffset val="100"/>
        <c:noMultiLvlLbl val="0"/>
      </c:catAx>
      <c:valAx>
        <c:axId val="2078346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546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111111111111111E-2"/>
          <c:y val="0.91307979731700206"/>
          <c:w val="0.85777777777777775"/>
          <c:h val="5.8633712452610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baseline="0">
                <a:effectLst/>
              </a:rPr>
              <a:t>I have considered leaving Indiana University Bloomington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>
                <a:solidFill>
                  <a:sysClr val="windowText" lastClr="000000"/>
                </a:solidFill>
              </a:defRPr>
            </a:pPr>
            <a:r>
              <a:rPr lang="en-US" sz="1800" b="1" i="0" u="none" strike="noStrike" baseline="0">
                <a:effectLst/>
              </a:rPr>
              <a:t>because I felt isolated or unwelcomed. </a:t>
            </a:r>
            <a:endParaRPr lang="en-US" sz="1800" b="1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099912510936134"/>
          <c:y val="0.19262175561388159"/>
          <c:w val="0.76051181102362209"/>
          <c:h val="0.629564573659061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CQ1027_D!$E$5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CQ1027_D!$D$6:$D$11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CQ1027_D!$E$6:$E$11</c:f>
              <c:numCache>
                <c:formatCode>0%</c:formatCode>
                <c:ptCount val="6"/>
                <c:pt idx="0">
                  <c:v>0.30599999999999999</c:v>
                </c:pt>
                <c:pt idx="1">
                  <c:v>0.34600000000000003</c:v>
                </c:pt>
                <c:pt idx="2">
                  <c:v>0.439</c:v>
                </c:pt>
                <c:pt idx="3">
                  <c:v>0.45</c:v>
                </c:pt>
                <c:pt idx="4">
                  <c:v>0.38100000000000001</c:v>
                </c:pt>
                <c:pt idx="5">
                  <c:v>0.41600000000000004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7A-4F4B-854E-14A399917B12}"/>
            </c:ext>
          </c:extLst>
        </c:ser>
        <c:ser>
          <c:idx val="1"/>
          <c:order val="1"/>
          <c:tx>
            <c:strRef>
              <c:f>CQ1027_D!$F$5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CQ1027_D!$D$6:$D$11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CQ1027_D!$F$6:$F$11</c:f>
              <c:numCache>
                <c:formatCode>0%</c:formatCode>
                <c:ptCount val="6"/>
                <c:pt idx="0">
                  <c:v>0.153</c:v>
                </c:pt>
                <c:pt idx="1">
                  <c:v>0.28800000000000003</c:v>
                </c:pt>
                <c:pt idx="2">
                  <c:v>0.183</c:v>
                </c:pt>
                <c:pt idx="3">
                  <c:v>0.18899999999999997</c:v>
                </c:pt>
                <c:pt idx="4">
                  <c:v>0.183</c:v>
                </c:pt>
                <c:pt idx="5">
                  <c:v>0.18600000000000003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7A-4F4B-854E-14A399917B12}"/>
            </c:ext>
          </c:extLst>
        </c:ser>
        <c:ser>
          <c:idx val="2"/>
          <c:order val="2"/>
          <c:tx>
            <c:strRef>
              <c:f>CQ1027_D!$G$5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CQ1027_D!$D$6:$D$11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CQ1027_D!$G$6:$G$11</c:f>
              <c:numCache>
                <c:formatCode>0%</c:formatCode>
                <c:ptCount val="6"/>
                <c:pt idx="0">
                  <c:v>9.1999999999999998E-2</c:v>
                </c:pt>
                <c:pt idx="1">
                  <c:v>0.115</c:v>
                </c:pt>
                <c:pt idx="2">
                  <c:v>0.11</c:v>
                </c:pt>
                <c:pt idx="3">
                  <c:v>0.107</c:v>
                </c:pt>
                <c:pt idx="4">
                  <c:v>0.11</c:v>
                </c:pt>
                <c:pt idx="5">
                  <c:v>0.10800000000000001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7A-4F4B-854E-14A399917B12}"/>
            </c:ext>
          </c:extLst>
        </c:ser>
        <c:ser>
          <c:idx val="3"/>
          <c:order val="3"/>
          <c:tx>
            <c:strRef>
              <c:f>CQ1027_D!$H$5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CQ1027_D!$D$6:$D$11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CQ1027_D!$H$6:$H$11</c:f>
              <c:numCache>
                <c:formatCode>0%</c:formatCode>
                <c:ptCount val="6"/>
                <c:pt idx="0">
                  <c:v>0.214</c:v>
                </c:pt>
                <c:pt idx="1">
                  <c:v>0.154</c:v>
                </c:pt>
                <c:pt idx="2">
                  <c:v>0.153</c:v>
                </c:pt>
                <c:pt idx="3">
                  <c:v>0.13900000000000001</c:v>
                </c:pt>
                <c:pt idx="4">
                  <c:v>0.183</c:v>
                </c:pt>
                <c:pt idx="5">
                  <c:v>0.161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7A-4F4B-854E-14A399917B12}"/>
            </c:ext>
          </c:extLst>
        </c:ser>
        <c:ser>
          <c:idx val="4"/>
          <c:order val="4"/>
          <c:tx>
            <c:strRef>
              <c:f>CQ1027_D!$I$5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CQ1027_D!$D$6:$D$11</c:f>
              <c:strCache>
                <c:ptCount val="6"/>
                <c:pt idx="0">
                  <c:v>URM/
Multiracial</c:v>
                </c:pt>
                <c:pt idx="1">
                  <c:v>Asian</c:v>
                </c:pt>
                <c:pt idx="2">
                  <c:v>White</c:v>
                </c:pt>
                <c:pt idx="3">
                  <c:v>Men</c:v>
                </c:pt>
                <c:pt idx="4">
                  <c:v>Women</c:v>
                </c:pt>
                <c:pt idx="5">
                  <c:v>All</c:v>
                </c:pt>
              </c:strCache>
            </c:strRef>
          </c:cat>
          <c:val>
            <c:numRef>
              <c:f>CQ1027_D!$I$6:$I$11</c:f>
              <c:numCache>
                <c:formatCode>0%</c:formatCode>
                <c:ptCount val="6"/>
                <c:pt idx="0">
                  <c:v>0.23499999999999999</c:v>
                </c:pt>
                <c:pt idx="1">
                  <c:v>9.6000000000000002E-2</c:v>
                </c:pt>
                <c:pt idx="2">
                  <c:v>0.115</c:v>
                </c:pt>
                <c:pt idx="3">
                  <c:v>0.114</c:v>
                </c:pt>
                <c:pt idx="4">
                  <c:v>0.14300000000000002</c:v>
                </c:pt>
                <c:pt idx="5">
                  <c:v>0.128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7A-4F4B-854E-14A399917B1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2078546623"/>
        <c:axId val="2078346015"/>
      </c:barChart>
      <c:catAx>
        <c:axId val="20785466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346015"/>
        <c:crosses val="autoZero"/>
        <c:auto val="1"/>
        <c:lblAlgn val="ctr"/>
        <c:lblOffset val="100"/>
        <c:noMultiLvlLbl val="0"/>
      </c:catAx>
      <c:valAx>
        <c:axId val="2078346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546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111111111111111E-2"/>
          <c:y val="0.91307979731700206"/>
          <c:w val="0.85777777777777775"/>
          <c:h val="5.8633712452610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F512D-1526-DF46-84CA-6A01AF120FCF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A1381-E06F-9D4C-BF19-F125C94C6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26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0CF6EA-24B0-4F43-867C-536D1B90513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22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0CF6EA-24B0-4F43-867C-536D1B9051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05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" lvl="1">
              <a:spcAft>
                <a:spcPts val="600"/>
              </a:spcAft>
              <a:buFont typeface="Wingdings" pitchFamily="2" charset="2"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0CF6EA-24B0-4F43-867C-536D1B9051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63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" lvl="1">
              <a:spcAft>
                <a:spcPts val="600"/>
              </a:spcAft>
              <a:buFont typeface="Wingdings" pitchFamily="2" charset="2"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0CF6EA-24B0-4F43-867C-536D1B9051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606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" lvl="1">
              <a:spcAft>
                <a:spcPts val="600"/>
              </a:spcAft>
              <a:buFont typeface="Wingdings" pitchFamily="2" charset="2"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0CF6EA-24B0-4F43-867C-536D1B90513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874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A1381-E06F-9D4C-BF19-F125C94C69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8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A1381-E06F-9D4C-BF19-F125C94C69F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54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A1381-E06F-9D4C-BF19-F125C94C69F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79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058D6-E3EE-1645-A723-436C20228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98C7A2-F7CB-DA44-8B6F-76DD92B600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88336-D8BB-3E47-97BF-E67EC00D6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D59C-6D21-BD4A-9787-8521E8CD4DD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6E488-43E1-A34C-8C69-44119AB00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9C1E9-0D50-9844-9A3C-74043A827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0F85-1250-C84D-88D9-A87A8EBD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0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54099-33DF-954E-90DE-0C1157869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28A6E5-3605-B140-B1CC-387609FC9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1CDAD-BCF9-D246-B641-D38A49692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D59C-6D21-BD4A-9787-8521E8CD4DD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A20D7-E3AA-C840-B4A5-B5E041055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29231-CE8E-D948-8D91-6E6F5EBBF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0F85-1250-C84D-88D9-A87A8EBD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9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A15F85-745E-A345-B0B4-0D0D97C870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BAE949-6D7E-C245-8D62-08395638D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B5CCD-7DA4-BD47-8C1D-ED6D9F7BC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D59C-6D21-BD4A-9787-8521E8CD4DD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38E36-6061-6B49-9343-3C1692C79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C7A53-538B-5648-808B-B0E897C7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0F85-1250-C84D-88D9-A87A8EBD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62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with footer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41050" y="6215357"/>
            <a:ext cx="12304889" cy="705284"/>
            <a:chOff x="-30788" y="4661517"/>
            <a:chExt cx="9228667" cy="528963"/>
          </a:xfrm>
        </p:grpSpPr>
        <p:sp>
          <p:nvSpPr>
            <p:cNvPr id="9" name="Rectangle 8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pic>
          <p:nvPicPr>
            <p:cNvPr id="11" name="Picture 10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 userDrawn="1"/>
          </p:nvSpPr>
          <p:spPr>
            <a:xfrm>
              <a:off x="1030972" y="4835279"/>
              <a:ext cx="3613600" cy="20774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</a:rPr>
                <a:t>INDIANA UNIVERSITY BLOOMINGTON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8137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ag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844406" y="-864501"/>
            <a:ext cx="977953" cy="3156693"/>
            <a:chOff x="685136" y="-246616"/>
            <a:chExt cx="733465" cy="2367520"/>
          </a:xfrm>
        </p:grpSpPr>
        <p:sp>
          <p:nvSpPr>
            <p:cNvPr id="6" name="Rectangle 5"/>
            <p:cNvSpPr/>
            <p:nvPr userDrawn="1"/>
          </p:nvSpPr>
          <p:spPr>
            <a:xfrm>
              <a:off x="685136" y="-246616"/>
              <a:ext cx="733465" cy="236752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pic>
          <p:nvPicPr>
            <p:cNvPr id="8" name="Picture 7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308" y="1380149"/>
              <a:ext cx="489120" cy="620806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670538" y="3688697"/>
            <a:ext cx="10312295" cy="1485992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5333" b="1" i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Unnecessarily extra long title of presentation</a:t>
            </a:r>
          </a:p>
        </p:txBody>
      </p:sp>
      <p:sp>
        <p:nvSpPr>
          <p:cNvPr id="11" name="Text Placeholder 1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707592" y="6279762"/>
            <a:ext cx="10312296" cy="370205"/>
          </a:xfrm>
        </p:spPr>
        <p:txBody>
          <a:bodyPr anchor="ctr">
            <a:noAutofit/>
          </a:bodyPr>
          <a:lstStyle>
            <a:lvl1pPr marL="0" indent="0">
              <a:buNone/>
              <a:defRPr sz="1467" b="1" spc="107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INDIANA UNIVERSITY BLOOMINGTON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707592" y="3258479"/>
            <a:ext cx="10312296" cy="336549"/>
          </a:xfrm>
        </p:spPr>
        <p:txBody>
          <a:bodyPr anchor="ctr">
            <a:noAutofit/>
          </a:bodyPr>
          <a:lstStyle>
            <a:lvl1pPr marL="0" indent="0">
              <a:buNone/>
              <a:defRPr sz="2400" b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SUBHEAD OR NAME OF SCHOOL, DEPARTMENT, OR UNIT</a:t>
            </a:r>
          </a:p>
        </p:txBody>
      </p:sp>
    </p:spTree>
    <p:extLst>
      <p:ext uri="{BB962C8B-B14F-4D97-AF65-F5344CB8AC3E}">
        <p14:creationId xmlns:p14="http://schemas.microsoft.com/office/powerpoint/2010/main" val="782460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bg>
      <p:bgPr>
        <a:solidFill>
          <a:srgbClr val="660B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838253" y="31873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838253" y="31873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838253" y="31873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675592" y="3032696"/>
            <a:ext cx="9069976" cy="875880"/>
          </a:xfrm>
        </p:spPr>
        <p:txBody>
          <a:bodyPr anchor="ctr">
            <a:noAutofit/>
          </a:bodyPr>
          <a:lstStyle>
            <a:lvl1pPr>
              <a:defRPr sz="5333" b="1" i="0" spc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Heading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701508" y="2708452"/>
            <a:ext cx="4933949" cy="336549"/>
          </a:xfrm>
        </p:spPr>
        <p:txBody>
          <a:bodyPr anchor="ctr">
            <a:noAutofit/>
          </a:bodyPr>
          <a:lstStyle>
            <a:lvl1pPr marL="0" indent="0">
              <a:buNone/>
              <a:defRPr sz="1867" b="1" i="0" spc="67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NUMBER OR SUBTITLE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-19923" y="2709333"/>
            <a:ext cx="198152" cy="11156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740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45E66-A572-8B44-A273-4E514550C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02C45-B1F1-1F43-B51F-DCD35A7CB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57B9A-AAD1-3F4C-B16E-EECA1B133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D59C-6D21-BD4A-9787-8521E8CD4DD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FB3BE-FD16-0946-BFDE-0F189281F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EDDAA-8A78-E844-9048-1ECA6BD0C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0F85-1250-C84D-88D9-A87A8EBD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7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AB6FF-2ABC-B14D-891E-C2C66250C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38868-3457-1643-A93D-BEA988060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51D07-FC31-3C4F-8447-236D6D2A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D59C-6D21-BD4A-9787-8521E8CD4DD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B6EC4-0D44-AB43-9592-D796EB9E5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C807E-BC09-2443-94A5-EEC480B95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0F85-1250-C84D-88D9-A87A8EBD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0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19843-6C22-5646-B22F-4199525EB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E93CE-75F6-424C-BA0B-B5FCA9711A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AA87EE-56DC-474D-B451-67ECC2D8A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B34BE-2061-C24C-98D0-E4B1278C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D59C-6D21-BD4A-9787-8521E8CD4DD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84228E-AA07-7144-8E08-E9BEA8EEF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D81D0E-0C0A-C54C-985E-945A6D45B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0F85-1250-C84D-88D9-A87A8EBD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3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3BEE-7A4A-874F-93F0-66B3E5C13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148C-CA6A-CC4A-9A41-923A68574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01ECB7-6714-6E45-9F7E-190363329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61BD58-F35A-0843-A203-08E0178332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6FFDD9-C33C-B944-A8D7-9E0CB1EAAB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F280F1-15B4-2347-B084-336D44D29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D59C-6D21-BD4A-9787-8521E8CD4DD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9B1D62-3D0E-CB48-A078-BFE2276C6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800757-E54F-1948-A3BE-7FE9DBFDD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0F85-1250-C84D-88D9-A87A8EBD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3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F44DF-9B2A-274E-AD5D-765453261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0A0E65-A137-624D-9D6B-9E522BA0A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D59C-6D21-BD4A-9787-8521E8CD4DD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D5BEE3-9FE8-2E46-B0F9-4EC3E9CAE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E21D13-4A31-FC49-895C-C27844382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0F85-1250-C84D-88D9-A87A8EBD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A0E108-27CD-2041-9DA5-887C320DC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D59C-6D21-BD4A-9787-8521E8CD4DD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A92F12-2CB4-9D4A-A742-B629ABAB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B6F60-ABF5-EA40-A3EA-AE2A5F1A6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0F85-1250-C84D-88D9-A87A8EBD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89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CE440-6241-884C-A849-7A852C0E8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7E430-AF31-EA4A-B681-5715E74B1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FD6D0F-3E02-BD40-8FA0-0145F3A24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5BF66-DB35-D947-B08A-20862602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D59C-6D21-BD4A-9787-8521E8CD4DD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E1291-D039-7C43-AE37-53BED93E5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184CF-73E9-9244-B289-86188EA82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0F85-1250-C84D-88D9-A87A8EBD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8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92534-C676-3143-9E65-E3159C246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647667-2C1F-CE40-B2E2-BC5F279FA8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25B4F9-4722-9840-BF91-A2FFB66C0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59F65-43FD-B342-9B04-B2E685386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D59C-6D21-BD4A-9787-8521E8CD4DD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3CF43-832B-0740-99A4-9E6DE10CD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84E90E-59A4-EF46-8960-87E6DEC0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0F85-1250-C84D-88D9-A87A8EBD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5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FB9FDB-AC58-D146-812C-AE0AB9C06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B61B9-0A2D-1E44-9CB2-DAA455914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4D343-7F1A-294E-8FC6-805B842B32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AD59C-6D21-BD4A-9787-8521E8CD4DD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BB24D-1877-2043-B385-2E04B9C969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326EB-0B72-ED49-9862-76B74AB0F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E0F85-1250-C84D-88D9-A87A8EBD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3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37" y="3097973"/>
            <a:ext cx="9578363" cy="1485992"/>
          </a:xfrm>
        </p:spPr>
        <p:txBody>
          <a:bodyPr>
            <a:noAutofit/>
          </a:bodyPr>
          <a:lstStyle/>
          <a:p>
            <a:r>
              <a:rPr lang="en-US" sz="4600" dirty="0"/>
              <a:t>Campus Climate at IUB</a:t>
            </a:r>
            <a:br>
              <a:rPr lang="en-US" sz="4600" dirty="0"/>
            </a:br>
            <a:r>
              <a:rPr lang="en-US" sz="4600" dirty="0"/>
              <a:t>COACHE 2019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INDIANA UNIVERSITY BLOOMINGTON</a:t>
            </a:r>
          </a:p>
        </p:txBody>
      </p:sp>
    </p:spTree>
    <p:extLst>
      <p:ext uri="{BB962C8B-B14F-4D97-AF65-F5344CB8AC3E}">
        <p14:creationId xmlns:p14="http://schemas.microsoft.com/office/powerpoint/2010/main" val="919017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63E7794-3112-804F-8FBD-1538B3473E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0955652"/>
              </p:ext>
            </p:extLst>
          </p:nvPr>
        </p:nvGraphicFramePr>
        <p:xfrm>
          <a:off x="381000" y="622300"/>
          <a:ext cx="11430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5598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B5A3559-39F0-FA40-AC5C-3D99B79C8C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6237081"/>
              </p:ext>
            </p:extLst>
          </p:nvPr>
        </p:nvGraphicFramePr>
        <p:xfrm>
          <a:off x="381000" y="622300"/>
          <a:ext cx="11430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2076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F3154EB-9061-7E4C-AF28-654AE5F395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6909327"/>
              </p:ext>
            </p:extLst>
          </p:nvPr>
        </p:nvGraphicFramePr>
        <p:xfrm>
          <a:off x="381000" y="622300"/>
          <a:ext cx="11430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7492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187B821-A9F6-D745-93E9-F150C94B47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304612"/>
              </p:ext>
            </p:extLst>
          </p:nvPr>
        </p:nvGraphicFramePr>
        <p:xfrm>
          <a:off x="381000" y="635000"/>
          <a:ext cx="11430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0343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12818BF-1F66-944B-8888-C297F6650A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164722"/>
              </p:ext>
            </p:extLst>
          </p:nvPr>
        </p:nvGraphicFramePr>
        <p:xfrm>
          <a:off x="381000" y="622300"/>
          <a:ext cx="11430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4458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E0213-4107-114D-A3AC-D4C69DB2E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592" y="3032696"/>
            <a:ext cx="9078008" cy="1420034"/>
          </a:xfrm>
        </p:spPr>
        <p:txBody>
          <a:bodyPr/>
          <a:lstStyle/>
          <a:p>
            <a:r>
              <a:rPr lang="en-US" sz="3800" dirty="0"/>
              <a:t>Professional success</a:t>
            </a:r>
          </a:p>
        </p:txBody>
      </p:sp>
    </p:spTree>
    <p:extLst>
      <p:ext uri="{BB962C8B-B14F-4D97-AF65-F5344CB8AC3E}">
        <p14:creationId xmlns:p14="http://schemas.microsoft.com/office/powerpoint/2010/main" val="2644344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1F8DBF4-1A63-084E-B442-77668F839B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9977297"/>
              </p:ext>
            </p:extLst>
          </p:nvPr>
        </p:nvGraphicFramePr>
        <p:xfrm>
          <a:off x="381000" y="622300"/>
          <a:ext cx="11430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7434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5244799-45E9-5242-B821-72BAC72D40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932012"/>
              </p:ext>
            </p:extLst>
          </p:nvPr>
        </p:nvGraphicFramePr>
        <p:xfrm>
          <a:off x="381000" y="622300"/>
          <a:ext cx="11430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679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3DEDC63-37E1-9346-B2F1-257B2D5C9B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488044"/>
              </p:ext>
            </p:extLst>
          </p:nvPr>
        </p:nvGraphicFramePr>
        <p:xfrm>
          <a:off x="381000" y="622300"/>
          <a:ext cx="11430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6556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E0213-4107-114D-A3AC-D4C69DB2E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592" y="3032696"/>
            <a:ext cx="9078008" cy="1420034"/>
          </a:xfrm>
        </p:spPr>
        <p:txBody>
          <a:bodyPr/>
          <a:lstStyle/>
          <a:p>
            <a:r>
              <a:rPr lang="en-US" sz="3800" dirty="0"/>
              <a:t>Institutional commitment</a:t>
            </a:r>
          </a:p>
        </p:txBody>
      </p:sp>
    </p:spTree>
    <p:extLst>
      <p:ext uri="{BB962C8B-B14F-4D97-AF65-F5344CB8AC3E}">
        <p14:creationId xmlns:p14="http://schemas.microsoft.com/office/powerpoint/2010/main" val="141593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6ED2EFB-8EFA-EC46-9E6F-5C0A778EBF7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EA9840-AA73-EC49-816F-F4C68AB7F4B8}"/>
              </a:ext>
            </a:extLst>
          </p:cNvPr>
          <p:cNvSpPr txBox="1">
            <a:spLocks/>
          </p:cNvSpPr>
          <p:nvPr/>
        </p:nvSpPr>
        <p:spPr>
          <a:xfrm>
            <a:off x="838200" y="1500188"/>
            <a:ext cx="10515600" cy="45500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609585">
              <a:spcBef>
                <a:spcPts val="0"/>
              </a:spcBef>
              <a:spcAft>
                <a:spcPts val="1333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dirty="0"/>
              <a:t>IUB added 15 additional questions on campus climate to the COACHE 2019 Faculty Job Satisfaction Survey. This presentation has a summary of the overall results and responses by gender and race.</a:t>
            </a:r>
          </a:p>
          <a:p>
            <a:pPr marL="457189" indent="-457189" defTabSz="609585">
              <a:spcBef>
                <a:spcPts val="0"/>
              </a:spcBef>
              <a:spcAft>
                <a:spcPts val="1333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" pitchFamily="2" charset="2"/>
              <a:buChar char="Ø"/>
            </a:pPr>
            <a:endParaRPr lang="en-US" sz="2200" dirty="0">
              <a:solidFill>
                <a:srgbClr val="404041"/>
              </a:solidFill>
              <a:latin typeface="Arial"/>
              <a:cs typeface="Arial"/>
            </a:endParaRPr>
          </a:p>
          <a:p>
            <a:pPr marL="457189" indent="-457189" defTabSz="609585">
              <a:spcBef>
                <a:spcPts val="0"/>
              </a:spcBef>
              <a:spcAft>
                <a:spcPts val="1333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dirty="0"/>
              <a:t>Among all respondents, 49% (n=470) were women, 12% (n=117) were underrepresented minorities (American Indian or Native Alaskan, Black or African-American, Hispanic or Latino, Middle Eastern, Southwest Asian, or North African, Multiracial, and Other), 9% (n=82) identified as a member of the LGBTQ community, and 6% (n=54) had been diagnosed with a disability.</a:t>
            </a:r>
            <a:endParaRPr lang="en-US" sz="2200" dirty="0">
              <a:solidFill>
                <a:srgbClr val="40404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8841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75FA17A-B83B-984D-A55F-7480D02899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3729882"/>
              </p:ext>
            </p:extLst>
          </p:nvPr>
        </p:nvGraphicFramePr>
        <p:xfrm>
          <a:off x="381000" y="622300"/>
          <a:ext cx="11430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9087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FBEB7C2-5B84-4B4D-A5BC-4D01AD9ADB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981726"/>
              </p:ext>
            </p:extLst>
          </p:nvPr>
        </p:nvGraphicFramePr>
        <p:xfrm>
          <a:off x="381000" y="622300"/>
          <a:ext cx="11430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3526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9B036DF-9649-0E4C-9D0B-4891C598F8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5011094"/>
              </p:ext>
            </p:extLst>
          </p:nvPr>
        </p:nvGraphicFramePr>
        <p:xfrm>
          <a:off x="381000" y="622300"/>
          <a:ext cx="11430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2575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E0213-4107-114D-A3AC-D4C69DB2E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592" y="3032696"/>
            <a:ext cx="9078008" cy="1420034"/>
          </a:xfrm>
        </p:spPr>
        <p:txBody>
          <a:bodyPr/>
          <a:lstStyle/>
          <a:p>
            <a:r>
              <a:rPr lang="en-US" sz="3800" dirty="0"/>
              <a:t>Global perception</a:t>
            </a:r>
          </a:p>
        </p:txBody>
      </p:sp>
    </p:spTree>
    <p:extLst>
      <p:ext uri="{BB962C8B-B14F-4D97-AF65-F5344CB8AC3E}">
        <p14:creationId xmlns:p14="http://schemas.microsoft.com/office/powerpoint/2010/main" val="1867189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CA47CB4-8375-944C-8282-D8A50BF147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6057266"/>
              </p:ext>
            </p:extLst>
          </p:nvPr>
        </p:nvGraphicFramePr>
        <p:xfrm>
          <a:off x="381000" y="622300"/>
          <a:ext cx="11430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6135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E0213-4107-114D-A3AC-D4C69DB2E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592" y="3032696"/>
            <a:ext cx="9078008" cy="1420034"/>
          </a:xfrm>
        </p:spPr>
        <p:txBody>
          <a:bodyPr/>
          <a:lstStyle/>
          <a:p>
            <a:r>
              <a:rPr lang="en-US" sz="3800" dirty="0"/>
              <a:t>Experience with discriminatory behavior</a:t>
            </a:r>
          </a:p>
        </p:txBody>
      </p:sp>
    </p:spTree>
    <p:extLst>
      <p:ext uri="{BB962C8B-B14F-4D97-AF65-F5344CB8AC3E}">
        <p14:creationId xmlns:p14="http://schemas.microsoft.com/office/powerpoint/2010/main" val="253594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49C109A-93CB-A946-B419-21A5ED747E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546648"/>
              </p:ext>
            </p:extLst>
          </p:nvPr>
        </p:nvGraphicFramePr>
        <p:xfrm>
          <a:off x="381000" y="622300"/>
          <a:ext cx="11430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5127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E0213-4107-114D-A3AC-D4C69DB2E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592" y="3032696"/>
            <a:ext cx="9078008" cy="1420034"/>
          </a:xfrm>
        </p:spPr>
        <p:txBody>
          <a:bodyPr/>
          <a:lstStyle/>
          <a:p>
            <a:r>
              <a:rPr lang="en-US" sz="3800" dirty="0"/>
              <a:t>Respect, value, &amp; sense of belonging</a:t>
            </a:r>
          </a:p>
        </p:txBody>
      </p:sp>
    </p:spTree>
    <p:extLst>
      <p:ext uri="{BB962C8B-B14F-4D97-AF65-F5344CB8AC3E}">
        <p14:creationId xmlns:p14="http://schemas.microsoft.com/office/powerpoint/2010/main" val="3391905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8F40E5D-7B97-F041-A531-82A36F7210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6987334"/>
              </p:ext>
            </p:extLst>
          </p:nvPr>
        </p:nvGraphicFramePr>
        <p:xfrm>
          <a:off x="381000" y="622300"/>
          <a:ext cx="11430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470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6B714D0-646B-0648-909A-A639DBF9B2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7331151"/>
              </p:ext>
            </p:extLst>
          </p:nvPr>
        </p:nvGraphicFramePr>
        <p:xfrm>
          <a:off x="381000" y="622300"/>
          <a:ext cx="11430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5854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414</Words>
  <Application>Microsoft Office PowerPoint</Application>
  <PresentationFormat>Widescreen</PresentationFormat>
  <Paragraphs>44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Campus Climate at IUB COACHE 2019 </vt:lpstr>
      <vt:lpstr>PowerPoint Presentation</vt:lpstr>
      <vt:lpstr>Global perception</vt:lpstr>
      <vt:lpstr>PowerPoint Presentation</vt:lpstr>
      <vt:lpstr>Experience with discriminatory behavior</vt:lpstr>
      <vt:lpstr>PowerPoint Presentation</vt:lpstr>
      <vt:lpstr>Respect, value, &amp; sense of belonging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Professional success</vt:lpstr>
      <vt:lpstr>PowerPoint Presentation</vt:lpstr>
      <vt:lpstr>PowerPoint Presentation</vt:lpstr>
      <vt:lpstr>PowerPoint Presentation</vt:lpstr>
      <vt:lpstr>Institutional commitment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Deans Diversity Conversation:  Faculty Satisfaction, Climate, and Retention</dc:title>
  <dc:creator>Microsoft Office User</dc:creator>
  <cp:lastModifiedBy>Stogsdill, Ronda LuAnn</cp:lastModifiedBy>
  <cp:revision>5</cp:revision>
  <dcterms:created xsi:type="dcterms:W3CDTF">2021-07-15T20:13:45Z</dcterms:created>
  <dcterms:modified xsi:type="dcterms:W3CDTF">2021-08-13T18:34:37Z</dcterms:modified>
</cp:coreProperties>
</file>